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6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63" r:id="rId95"/>
    <p:sldId id="358" r:id="rId96"/>
    <p:sldId id="359" r:id="rId97"/>
    <p:sldId id="360" r:id="rId98"/>
    <p:sldId id="361" r:id="rId99"/>
    <p:sldId id="362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3" r:id="rId109"/>
    <p:sldId id="372" r:id="rId110"/>
    <p:sldId id="375" r:id="rId111"/>
    <p:sldId id="374" r:id="rId112"/>
    <p:sldId id="376" r:id="rId11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8" autoAdjust="0"/>
  </p:normalViewPr>
  <p:slideViewPr>
    <p:cSldViewPr>
      <p:cViewPr>
        <p:scale>
          <a:sx n="118" d="100"/>
          <a:sy n="118" d="100"/>
        </p:scale>
        <p:origin x="-2984" y="-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printerSettings" Target="printerSettings/printerSettings1.bin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9F0A8-0FD0-4432-9785-C2D113138D3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00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FF5E2-A498-40AB-AAF9-A4DCBA69E3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57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5975D-AEA5-4B48-A96F-6A9DBB1B5C4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1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6AFAB-B9CC-43E6-86B9-2EECE56A316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29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A7803-71EF-41B9-925F-535D3678A65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3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FF3B-0A27-4B2D-87BA-410C88294354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17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4F11D-6893-41BD-B629-E97A9357553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79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FFD8D-2E75-47FE-8077-4FEC5095B06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6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22E9-E81E-4944-A154-5FB74E3872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778EE-E86C-4A90-8F73-A09D3D2F554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4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7E953-A835-47ED-BF02-DC9CF33BE4E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07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2AEAD2D-4F22-49D7-A227-1690561A5F0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9" descr="PAGINA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788"/>
            <a:ext cx="9251950" cy="697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4427538" y="19891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" b="1">
              <a:latin typeface="Helvetica" pitchFamily="2" charset="0"/>
            </a:endParaRPr>
          </a:p>
        </p:txBody>
      </p:sp>
      <p:sp>
        <p:nvSpPr>
          <p:cNvPr id="2052" name="Rectangle 15"/>
          <p:cNvSpPr>
            <a:spLocks noChangeArrowheads="1"/>
          </p:cNvSpPr>
          <p:nvPr/>
        </p:nvSpPr>
        <p:spPr bwMode="auto">
          <a:xfrm>
            <a:off x="5003800" y="1989138"/>
            <a:ext cx="323691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C9DB03"/>
                </a:solidFill>
                <a:latin typeface="Avenir LT Std 55 Roman" pitchFamily="34" charset="0"/>
              </a:rPr>
              <a:t>Curso Android</a:t>
            </a:r>
            <a:r>
              <a:rPr lang="es-ES" sz="3600">
                <a:latin typeface="Avenir LT Std 55 Roman" pitchFamily="34" charset="0"/>
              </a:rPr>
              <a:t> </a:t>
            </a:r>
          </a:p>
        </p:txBody>
      </p:sp>
      <p:sp>
        <p:nvSpPr>
          <p:cNvPr id="2053" name="Rectangle 16"/>
          <p:cNvSpPr>
            <a:spLocks noChangeArrowheads="1"/>
          </p:cNvSpPr>
          <p:nvPr/>
        </p:nvSpPr>
        <p:spPr bwMode="auto">
          <a:xfrm>
            <a:off x="5580063" y="2420938"/>
            <a:ext cx="3150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C9DB03"/>
                </a:solidFill>
                <a:latin typeface="Avenir LT Std 55 Roman" pitchFamily="34" charset="0"/>
              </a:rPr>
              <a:t>Edición </a:t>
            </a:r>
            <a:r>
              <a:rPr lang="es-ES" sz="4000" b="1" dirty="0" smtClean="0">
                <a:solidFill>
                  <a:schemeClr val="bg1"/>
                </a:solidFill>
                <a:latin typeface="Avenir LT Std 55 Roman" pitchFamily="34" charset="0"/>
              </a:rPr>
              <a:t>2013</a:t>
            </a:r>
            <a:endParaRPr lang="es-ES" sz="4000" b="1" dirty="0">
              <a:solidFill>
                <a:schemeClr val="bg1"/>
              </a:solidFill>
              <a:latin typeface="Avenir LT Std 55 Roman" pitchFamily="34" charset="0"/>
            </a:endParaRPr>
          </a:p>
        </p:txBody>
      </p:sp>
      <p:pic>
        <p:nvPicPr>
          <p:cNvPr id="205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6021388"/>
            <a:ext cx="6477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848872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</a:t>
            </a:r>
            <a:r>
              <a:rPr lang="es-ES_tradnl" dirty="0" smtClean="0"/>
              <a:t>a </a:t>
            </a:r>
            <a:r>
              <a:rPr lang="es-ES_tradnl" dirty="0"/>
              <a:t>biblioteca </a:t>
            </a:r>
            <a:r>
              <a:rPr lang="es-ES_tradnl" dirty="0" smtClean="0"/>
              <a:t>de </a:t>
            </a:r>
            <a:r>
              <a:rPr lang="es-ES_tradnl" dirty="0"/>
              <a:t>Google Play </a:t>
            </a:r>
            <a:r>
              <a:rPr lang="es-ES_tradnl" dirty="0" err="1" smtClean="0"/>
              <a:t>Services</a:t>
            </a:r>
            <a:r>
              <a:rPr lang="es-ES_tradnl" dirty="0" smtClean="0"/>
              <a:t> cuenta </a:t>
            </a:r>
            <a:r>
              <a:rPr lang="es-ES_tradnl" dirty="0"/>
              <a:t>con métodos de utilidad para determinar si </a:t>
            </a:r>
            <a:r>
              <a:rPr lang="es-ES_tradnl" dirty="0" smtClean="0"/>
              <a:t>el APK </a:t>
            </a:r>
            <a:r>
              <a:rPr lang="es-ES_tradnl" dirty="0"/>
              <a:t>es lo suficientemente reciente para admitir la versión de la biblioteca cliente que esté utilizando.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 </a:t>
            </a:r>
            <a:r>
              <a:rPr lang="es-ES_tradnl" dirty="0"/>
              <a:t>no, la biblioteca cliente envía a los usuarios </a:t>
            </a:r>
            <a:r>
              <a:rPr lang="es-ES_tradnl" dirty="0" smtClean="0"/>
              <a:t>al Play para </a:t>
            </a:r>
            <a:r>
              <a:rPr lang="es-ES_tradnl" dirty="0"/>
              <a:t>descargar la versión </a:t>
            </a:r>
            <a:r>
              <a:rPr lang="es-ES_tradnl" dirty="0" smtClean="0"/>
              <a:t>mas reciente del APK.</a:t>
            </a:r>
          </a:p>
          <a:p>
            <a:endParaRPr lang="es-ES_tradnl" dirty="0"/>
          </a:p>
          <a:p>
            <a:r>
              <a:rPr lang="es-ES_tradnl" dirty="0" smtClean="0"/>
              <a:t>Proceso: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Consultamos </a:t>
            </a:r>
            <a:r>
              <a:rPr lang="es-ES_tradnl" dirty="0"/>
              <a:t>el estado </a:t>
            </a:r>
            <a:r>
              <a:rPr lang="es-ES_tradnl" dirty="0" smtClean="0"/>
              <a:t>con </a:t>
            </a:r>
            <a:r>
              <a:rPr lang="es-ES_tradnl" dirty="0"/>
              <a:t>el método </a:t>
            </a:r>
            <a:r>
              <a:rPr lang="es-ES_tradnl" dirty="0" err="1"/>
              <a:t>isGooglePlayServicesAvailable</a:t>
            </a:r>
            <a:r>
              <a:rPr lang="es-ES_tradnl" dirty="0"/>
              <a:t> (</a:t>
            </a:r>
            <a:r>
              <a:rPr lang="es-ES_tradnl" dirty="0" smtClean="0"/>
              <a:t>).</a:t>
            </a:r>
          </a:p>
          <a:p>
            <a:endParaRPr lang="es-ES_tradnl" dirty="0"/>
          </a:p>
          <a:p>
            <a:r>
              <a:rPr lang="es-ES_tradnl" dirty="0" smtClean="0"/>
              <a:t>Si </a:t>
            </a:r>
            <a:r>
              <a:rPr lang="es-ES_tradnl" dirty="0"/>
              <a:t>el código de resultado es el </a:t>
            </a:r>
            <a:r>
              <a:rPr lang="es-ES_tradnl" dirty="0" smtClean="0"/>
              <a:t>OK, </a:t>
            </a:r>
            <a:r>
              <a:rPr lang="es-ES_tradnl" dirty="0"/>
              <a:t>entonces el Google Play APK servicios está al día, y puede continuar con normalidad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Si </a:t>
            </a:r>
            <a:r>
              <a:rPr lang="es-ES_tradnl" dirty="0" smtClean="0"/>
              <a:t>obtenemos SERVICE_MISSING</a:t>
            </a:r>
            <a:r>
              <a:rPr lang="es-ES_tradnl" dirty="0"/>
              <a:t>, SERVICE_VERSION_UPDATE_REQUIRED o </a:t>
            </a:r>
            <a:r>
              <a:rPr lang="es-ES_tradnl" dirty="0" smtClean="0"/>
              <a:t>SERVICE_DISABLED llamaremos </a:t>
            </a:r>
            <a:r>
              <a:rPr lang="es-ES_tradnl" dirty="0" err="1" smtClean="0"/>
              <a:t>getErrorDialog</a:t>
            </a:r>
            <a:r>
              <a:rPr lang="es-ES_tradnl" dirty="0" smtClean="0"/>
              <a:t>(</a:t>
            </a:r>
            <a:r>
              <a:rPr lang="es-ES_tradnl" dirty="0"/>
              <a:t>) para mostrar un mensaje de error al usuario, lo que permite al usuario descargar el APK desde </a:t>
            </a:r>
            <a:r>
              <a:rPr lang="es-ES_tradnl" dirty="0" smtClean="0"/>
              <a:t>el Play.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235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Excepciones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2276872"/>
            <a:ext cx="8694861" cy="187220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653136"/>
            <a:ext cx="6285671" cy="51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Dimensions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16832"/>
            <a:ext cx="6840760" cy="446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3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Dimensions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708920"/>
            <a:ext cx="6840760" cy="24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09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Metrics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04864"/>
            <a:ext cx="6264696" cy="43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5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Metrics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92896"/>
            <a:ext cx="6264696" cy="28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88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Dispatch</a:t>
            </a:r>
            <a:r>
              <a:rPr lang="es-ES_tradnl" dirty="0" smtClean="0"/>
              <a:t>. Default 30m </a:t>
            </a:r>
            <a:r>
              <a:rPr lang="es-ES_tradnl" dirty="0" err="1" smtClean="0"/>
              <a:t>mins</a:t>
            </a:r>
            <a:r>
              <a:rPr lang="es-ES_tradnl" dirty="0" smtClean="0"/>
              <a:t>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0888"/>
            <a:ext cx="6264696" cy="55181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73016"/>
            <a:ext cx="6264696" cy="4971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941168"/>
            <a:ext cx="5632625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5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E-</a:t>
            </a:r>
            <a:r>
              <a:rPr lang="es-ES_tradnl" dirty="0" err="1"/>
              <a:t>C</a:t>
            </a:r>
            <a:r>
              <a:rPr lang="es-ES_tradnl" dirty="0" err="1" smtClean="0"/>
              <a:t>omerce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0848"/>
            <a:ext cx="853094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E-</a:t>
            </a:r>
            <a:r>
              <a:rPr lang="es-ES_tradnl" dirty="0" err="1"/>
              <a:t>C</a:t>
            </a:r>
            <a:r>
              <a:rPr lang="es-ES_tradnl" dirty="0" err="1" smtClean="0"/>
              <a:t>omerce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76872"/>
            <a:ext cx="615936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6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Events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76872"/>
            <a:ext cx="831365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7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Screens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6905013" cy="1656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1" y="3789040"/>
            <a:ext cx="851916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3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 descr="Captura de pantalla 2013-06-10 a la(s) 13.40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809277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55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Sessions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755576" y="1916832"/>
            <a:ext cx="82089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Una sesión representa un período único de interacción del usuario con la aplicación.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concepto equivalente en web </a:t>
            </a:r>
            <a:r>
              <a:rPr lang="es-ES_tradnl" dirty="0" err="1"/>
              <a:t>analytics</a:t>
            </a:r>
            <a:r>
              <a:rPr lang="es-ES_tradnl" dirty="0"/>
              <a:t> es una visita.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Al </a:t>
            </a:r>
            <a:r>
              <a:rPr lang="es-ES_tradnl" dirty="0"/>
              <a:t>igual que las visitas, </a:t>
            </a:r>
            <a:r>
              <a:rPr lang="es-ES_tradnl" dirty="0" smtClean="0"/>
              <a:t>las sesiones </a:t>
            </a:r>
            <a:r>
              <a:rPr lang="es-ES_tradnl" dirty="0"/>
              <a:t>sirven </a:t>
            </a:r>
            <a:r>
              <a:rPr lang="es-ES_tradnl" dirty="0" smtClean="0"/>
              <a:t>como agrupador de medidas, </a:t>
            </a:r>
            <a:r>
              <a:rPr lang="es-ES_tradnl" dirty="0"/>
              <a:t>que </a:t>
            </a:r>
            <a:r>
              <a:rPr lang="es-ES_tradnl" dirty="0" smtClean="0"/>
              <a:t>incluyan pantallas, </a:t>
            </a:r>
            <a:r>
              <a:rPr lang="es-ES_tradnl" dirty="0"/>
              <a:t>eventos, y las transacciones de comercio electrónico.</a:t>
            </a:r>
          </a:p>
          <a:p>
            <a:endParaRPr lang="es-ES_tradnl" dirty="0"/>
          </a:p>
          <a:p>
            <a:r>
              <a:rPr lang="es-ES_tradnl" dirty="0"/>
              <a:t>De forma predeterminada, Google </a:t>
            </a:r>
            <a:r>
              <a:rPr lang="es-ES_tradnl" dirty="0" err="1"/>
              <a:t>Analytics</a:t>
            </a:r>
            <a:r>
              <a:rPr lang="es-ES_tradnl" dirty="0"/>
              <a:t> </a:t>
            </a:r>
            <a:r>
              <a:rPr lang="es-ES_tradnl" dirty="0" smtClean="0"/>
              <a:t>agrupa </a:t>
            </a:r>
            <a:r>
              <a:rPr lang="es-ES_tradnl" dirty="0"/>
              <a:t>visitas que se reciben en </a:t>
            </a:r>
            <a:r>
              <a:rPr lang="es-ES_tradnl" dirty="0" smtClean="0"/>
              <a:t>intervalos de </a:t>
            </a:r>
            <a:r>
              <a:rPr lang="es-ES_tradnl" dirty="0"/>
              <a:t>30 </a:t>
            </a:r>
            <a:r>
              <a:rPr lang="es-ES_tradnl" dirty="0" smtClean="0"/>
              <a:t>minutos. </a:t>
            </a:r>
          </a:p>
          <a:p>
            <a:endParaRPr lang="es-ES_tradnl" dirty="0" smtClean="0"/>
          </a:p>
          <a:p>
            <a:r>
              <a:rPr lang="es-ES_tradnl" dirty="0" smtClean="0"/>
              <a:t>Si queremos, podemos modificar este </a:t>
            </a:r>
            <a:r>
              <a:rPr lang="es-ES_tradnl" dirty="0" err="1" smtClean="0"/>
              <a:t>comportamioento</a:t>
            </a:r>
            <a:r>
              <a:rPr lang="es-ES_tradnl" dirty="0" smtClean="0"/>
              <a:t> para aplicar </a:t>
            </a:r>
            <a:r>
              <a:rPr lang="es-ES_tradnl" dirty="0"/>
              <a:t>una capa adicional de gestión de sesiones que tenga en cuenta el estado de </a:t>
            </a:r>
            <a:r>
              <a:rPr lang="es-ES_tradnl" dirty="0" smtClean="0"/>
              <a:t>la aplicación</a:t>
            </a:r>
            <a:r>
              <a:rPr lang="es-ES_tradnl" dirty="0"/>
              <a:t>, por ejemplo, cuando la aplicación está en </a:t>
            </a:r>
            <a:r>
              <a:rPr lang="es-ES_tradnl" dirty="0" smtClean="0"/>
              <a:t>segundo plano y </a:t>
            </a:r>
            <a:r>
              <a:rPr lang="es-ES_tradnl" dirty="0"/>
              <a:t>por cuánto tiempo.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115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Social </a:t>
            </a:r>
            <a:r>
              <a:rPr lang="es-ES_tradnl" dirty="0" err="1" smtClean="0"/>
              <a:t>Provider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013176"/>
            <a:ext cx="8519161" cy="50001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187624" y="1988840"/>
            <a:ext cx="77048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Una interacción social </a:t>
            </a:r>
            <a:r>
              <a:rPr lang="es-ES_tradnl" dirty="0" smtClean="0"/>
              <a:t>tiene los </a:t>
            </a:r>
            <a:r>
              <a:rPr lang="es-ES_tradnl" dirty="0"/>
              <a:t>siguientes campos:</a:t>
            </a:r>
          </a:p>
          <a:p>
            <a:endParaRPr lang="es-ES_tradnl" dirty="0"/>
          </a:p>
          <a:p>
            <a:r>
              <a:rPr lang="es-ES_tradnl" dirty="0" err="1" smtClean="0"/>
              <a:t>Provider</a:t>
            </a:r>
            <a:r>
              <a:rPr lang="es-ES_tradnl" dirty="0" smtClean="0"/>
              <a:t> </a:t>
            </a:r>
            <a:r>
              <a:rPr lang="es-ES_tradnl" dirty="0"/>
              <a:t>- representa la red </a:t>
            </a:r>
            <a:r>
              <a:rPr lang="es-ES_tradnl" dirty="0" smtClean="0"/>
              <a:t>social interactuando</a:t>
            </a:r>
          </a:p>
          <a:p>
            <a:endParaRPr lang="es-ES_tradnl" dirty="0"/>
          </a:p>
          <a:p>
            <a:r>
              <a:rPr lang="es-ES_tradnl" dirty="0" err="1" smtClean="0"/>
              <a:t>Action</a:t>
            </a:r>
            <a:r>
              <a:rPr lang="es-ES_tradnl" dirty="0" smtClean="0"/>
              <a:t> - </a:t>
            </a:r>
            <a:r>
              <a:rPr lang="es-ES_tradnl" dirty="0"/>
              <a:t>representa la acción </a:t>
            </a:r>
            <a:r>
              <a:rPr lang="es-ES_tradnl" dirty="0" smtClean="0"/>
              <a:t>social.</a:t>
            </a:r>
          </a:p>
          <a:p>
            <a:endParaRPr lang="es-ES_tradnl" dirty="0"/>
          </a:p>
          <a:p>
            <a:r>
              <a:rPr lang="es-ES_tradnl" dirty="0" smtClean="0"/>
              <a:t>Target - </a:t>
            </a:r>
            <a:r>
              <a:rPr lang="es-ES_tradnl" dirty="0"/>
              <a:t>representa el contenido sobre el que se realiza la acción </a:t>
            </a:r>
            <a:r>
              <a:rPr lang="es-ES_tradnl" dirty="0" smtClean="0"/>
              <a:t>social.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67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Timings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97152"/>
            <a:ext cx="7256568" cy="136815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916832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Permite medir </a:t>
            </a:r>
            <a:r>
              <a:rPr lang="es-ES_tradnl" dirty="0"/>
              <a:t>un período de tiempo en Google </a:t>
            </a:r>
            <a:r>
              <a:rPr lang="es-ES_tradnl" dirty="0" err="1"/>
              <a:t>Analytics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 </a:t>
            </a:r>
            <a:r>
              <a:rPr lang="es-ES_tradnl" dirty="0"/>
              <a:t>puede ser útil para medir los tiempos de carga de </a:t>
            </a:r>
            <a:r>
              <a:rPr lang="es-ES_tradnl" dirty="0" smtClean="0"/>
              <a:t>recursos.</a:t>
            </a:r>
            <a:endParaRPr lang="es-ES_tradnl" dirty="0"/>
          </a:p>
          <a:p>
            <a:endParaRPr lang="es-ES_tradnl" dirty="0" smtClean="0"/>
          </a:p>
          <a:p>
            <a:r>
              <a:rPr lang="es-ES_tradnl" dirty="0"/>
              <a:t>Time - la medición de tiempo en </a:t>
            </a:r>
            <a:r>
              <a:rPr lang="es-ES_tradnl" dirty="0" smtClean="0"/>
              <a:t>milisegundos</a:t>
            </a:r>
            <a:endParaRPr lang="es-ES_tradnl" dirty="0"/>
          </a:p>
          <a:p>
            <a:r>
              <a:rPr lang="es-ES_tradnl" dirty="0" err="1" smtClean="0"/>
              <a:t>Category</a:t>
            </a:r>
            <a:r>
              <a:rPr lang="es-ES_tradnl" dirty="0" smtClean="0"/>
              <a:t> </a:t>
            </a:r>
            <a:r>
              <a:rPr lang="es-ES_tradnl" dirty="0"/>
              <a:t>- la categoría del </a:t>
            </a:r>
            <a:r>
              <a:rPr lang="es-ES_tradnl" dirty="0" smtClean="0"/>
              <a:t>evento</a:t>
            </a:r>
            <a:endParaRPr lang="es-ES_tradnl" dirty="0"/>
          </a:p>
          <a:p>
            <a:r>
              <a:rPr lang="es-ES_tradnl" dirty="0" smtClean="0"/>
              <a:t>(</a:t>
            </a:r>
            <a:r>
              <a:rPr lang="es-ES_tradnl" dirty="0"/>
              <a:t>Opcional) </a:t>
            </a:r>
            <a:r>
              <a:rPr lang="es-ES_tradnl" dirty="0" err="1" smtClean="0"/>
              <a:t>Name</a:t>
            </a:r>
            <a:r>
              <a:rPr lang="es-ES_tradnl" dirty="0" smtClean="0"/>
              <a:t> - </a:t>
            </a:r>
            <a:r>
              <a:rPr lang="es-ES_tradnl" dirty="0"/>
              <a:t>el nombre del evento con hora</a:t>
            </a:r>
          </a:p>
          <a:p>
            <a:r>
              <a:rPr lang="es-ES_tradnl" dirty="0" smtClean="0"/>
              <a:t>(</a:t>
            </a:r>
            <a:r>
              <a:rPr lang="es-ES_tradnl" dirty="0"/>
              <a:t>Opcional) </a:t>
            </a:r>
            <a:r>
              <a:rPr lang="es-ES_tradnl" dirty="0" err="1"/>
              <a:t>Label</a:t>
            </a:r>
            <a:r>
              <a:rPr lang="es-ES_tradnl" dirty="0"/>
              <a:t> - la etiqueta del evento con hora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888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8488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Con la API de Google </a:t>
            </a:r>
            <a:r>
              <a:rPr lang="es-ES_tradnl" dirty="0" err="1"/>
              <a:t>Maps</a:t>
            </a:r>
            <a:r>
              <a:rPr lang="es-ES_tradnl" dirty="0"/>
              <a:t> </a:t>
            </a:r>
            <a:r>
              <a:rPr lang="es-ES_tradnl" dirty="0" smtClean="0"/>
              <a:t>podemos añadir </a:t>
            </a:r>
            <a:r>
              <a:rPr lang="es-ES_tradnl" dirty="0"/>
              <a:t>mapas basados ​​en datos de </a:t>
            </a:r>
            <a:r>
              <a:rPr lang="es-ES_tradnl" dirty="0" smtClean="0"/>
              <a:t>Google. </a:t>
            </a:r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API se encarga de automatizar el acceso a los servidores de Google </a:t>
            </a:r>
            <a:r>
              <a:rPr lang="es-ES_tradnl" dirty="0" err="1"/>
              <a:t>Maps</a:t>
            </a:r>
            <a:r>
              <a:rPr lang="es-ES_tradnl" dirty="0"/>
              <a:t>, la descarga de datos, visualización del mapa, y la respuesta a los gestos del mapa.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También </a:t>
            </a:r>
            <a:r>
              <a:rPr lang="es-ES_tradnl" dirty="0"/>
              <a:t>puede utilizar llamadas a la API para añadir marcadores, polígonos, y las superposiciones de un mapa básico, y para cambiar la visión del usuario de un mapa de la zona en particular.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Estos </a:t>
            </a:r>
            <a:r>
              <a:rPr lang="es-ES_tradnl" dirty="0"/>
              <a:t>objetos proporcionan información adicional para </a:t>
            </a:r>
            <a:r>
              <a:rPr lang="es-ES_tradnl" dirty="0" smtClean="0"/>
              <a:t>las ubicaciones </a:t>
            </a:r>
            <a:r>
              <a:rPr lang="es-ES_tradnl" dirty="0"/>
              <a:t>de </a:t>
            </a:r>
            <a:r>
              <a:rPr lang="es-ES_tradnl" dirty="0" smtClean="0"/>
              <a:t>los mapa </a:t>
            </a:r>
            <a:r>
              <a:rPr lang="es-ES_tradnl" dirty="0"/>
              <a:t>y permiten la interacción del usuario con el mapa.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464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87624" y="1556792"/>
            <a:ext cx="70567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 API permite agregar estos gráficos </a:t>
            </a:r>
            <a:r>
              <a:rPr lang="es-ES_tradnl" dirty="0" smtClean="0"/>
              <a:t>a un </a:t>
            </a:r>
            <a:r>
              <a:rPr lang="es-ES_tradnl" dirty="0"/>
              <a:t>mapa: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/>
              <a:t>Iconos </a:t>
            </a:r>
            <a:r>
              <a:rPr lang="es-ES_tradnl" dirty="0" smtClean="0"/>
              <a:t>fijados </a:t>
            </a:r>
            <a:r>
              <a:rPr lang="es-ES_tradnl" dirty="0"/>
              <a:t>a posiciones específicas en el mapa (marcadores)</a:t>
            </a:r>
            <a:r>
              <a:rPr lang="es-ES_tradnl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 smtClean="0"/>
              <a:t>Conjuntos de </a:t>
            </a:r>
            <a:r>
              <a:rPr lang="es-ES_tradnl" dirty="0"/>
              <a:t>segmentos de </a:t>
            </a:r>
            <a:r>
              <a:rPr lang="es-ES_tradnl" dirty="0" smtClean="0"/>
              <a:t>líneas </a:t>
            </a:r>
            <a:r>
              <a:rPr lang="es-ES_tradnl" dirty="0"/>
              <a:t>(</a:t>
            </a:r>
            <a:r>
              <a:rPr lang="es-ES_tradnl" dirty="0" err="1"/>
              <a:t>polilíneas</a:t>
            </a:r>
            <a:r>
              <a:rPr lang="es-ES_tradnl" dirty="0"/>
              <a:t>)</a:t>
            </a:r>
            <a:r>
              <a:rPr lang="es-ES_tradnl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/>
              <a:t>Segmentos cerrados (polígonos)</a:t>
            </a:r>
            <a:r>
              <a:rPr lang="es-ES_tradnl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 err="1" smtClean="0"/>
              <a:t>Im</a:t>
            </a:r>
            <a:r>
              <a:rPr lang="es-ES" dirty="0" smtClean="0"/>
              <a:t>á</a:t>
            </a:r>
            <a:r>
              <a:rPr lang="es-ES_tradnl" dirty="0" smtClean="0"/>
              <a:t>genes (BMP) fijadas a </a:t>
            </a:r>
            <a:r>
              <a:rPr lang="es-ES_tradnl" dirty="0"/>
              <a:t>posiciones específicas en el </a:t>
            </a:r>
            <a:r>
              <a:rPr lang="es-ES_tradnl" dirty="0" smtClean="0"/>
              <a:t>mapa.</a:t>
            </a:r>
          </a:p>
          <a:p>
            <a:pPr marL="800100" lvl="1" indent="-342900">
              <a:buFont typeface="+mj-lt"/>
              <a:buAutoNum type="arabicPeriod"/>
            </a:pPr>
            <a:endParaRPr lang="es-ES_tradnl" dirty="0"/>
          </a:p>
          <a:p>
            <a:pPr marL="800100" lvl="1" indent="-342900">
              <a:buFont typeface="+mj-lt"/>
              <a:buAutoNum type="arabicPeriod"/>
            </a:pPr>
            <a:r>
              <a:rPr lang="es-ES_tradnl" dirty="0"/>
              <a:t>Los conjuntos de imágenes que se muestran </a:t>
            </a:r>
            <a:r>
              <a:rPr lang="es-ES_tradnl" dirty="0" smtClean="0"/>
              <a:t>encima de los tiles de </a:t>
            </a:r>
            <a:r>
              <a:rPr lang="es-ES_tradnl" dirty="0"/>
              <a:t>los mosaicos </a:t>
            </a:r>
            <a:r>
              <a:rPr lang="es-ES_tradnl" dirty="0" smtClean="0"/>
              <a:t>del mapa base.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325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76864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Crear una </a:t>
            </a:r>
            <a:r>
              <a:rPr lang="es-ES_tradnl" dirty="0" smtClean="0"/>
              <a:t>aplicación que </a:t>
            </a:r>
            <a:r>
              <a:rPr lang="es-ES_tradnl" dirty="0"/>
              <a:t>utiliza la API de Google </a:t>
            </a:r>
            <a:r>
              <a:rPr lang="es-ES_tradnl" dirty="0" err="1"/>
              <a:t>Maps</a:t>
            </a:r>
            <a:r>
              <a:rPr lang="es-ES_tradnl" dirty="0"/>
              <a:t> </a:t>
            </a:r>
            <a:r>
              <a:rPr lang="es-ES_tradnl" dirty="0" smtClean="0"/>
              <a:t>v2 </a:t>
            </a:r>
            <a:r>
              <a:rPr lang="es-ES_tradnl" dirty="0"/>
              <a:t>requiere varios pasos.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/>
              <a:t>proceso general de la adición de un mapa a una aplicación de </a:t>
            </a:r>
            <a:r>
              <a:rPr lang="es-ES_tradnl" dirty="0" err="1"/>
              <a:t>Android</a:t>
            </a:r>
            <a:r>
              <a:rPr lang="es-ES_tradnl" dirty="0"/>
              <a:t> es la siguiente:</a:t>
            </a:r>
          </a:p>
          <a:p>
            <a:endParaRPr lang="es-ES_tradnl" dirty="0"/>
          </a:p>
          <a:p>
            <a:r>
              <a:rPr lang="es-ES_tradnl" dirty="0"/>
              <a:t>Descargar y </a:t>
            </a:r>
            <a:r>
              <a:rPr lang="es-ES_tradnl" dirty="0" smtClean="0"/>
              <a:t>configurar </a:t>
            </a:r>
            <a:r>
              <a:rPr lang="es-ES_tradnl" dirty="0"/>
              <a:t>Google Play </a:t>
            </a:r>
            <a:r>
              <a:rPr lang="es-ES_tradnl" dirty="0" err="1" smtClean="0"/>
              <a:t>Services</a:t>
            </a:r>
            <a:r>
              <a:rPr lang="es-ES_tradnl" dirty="0" smtClean="0"/>
              <a:t> SDK</a:t>
            </a:r>
            <a:r>
              <a:rPr lang="es-ES_tradnl" dirty="0"/>
              <a:t>. </a:t>
            </a:r>
          </a:p>
          <a:p>
            <a:r>
              <a:rPr lang="es-ES_tradnl" dirty="0" smtClean="0"/>
              <a:t>El </a:t>
            </a:r>
            <a:r>
              <a:rPr lang="es-ES_tradnl" dirty="0"/>
              <a:t>API de Google </a:t>
            </a:r>
            <a:r>
              <a:rPr lang="es-ES_tradnl" dirty="0" err="1"/>
              <a:t>Maps</a:t>
            </a:r>
            <a:r>
              <a:rPr lang="es-ES_tradnl" dirty="0"/>
              <a:t> </a:t>
            </a:r>
            <a:r>
              <a:rPr lang="es-ES_tradnl" dirty="0" smtClean="0"/>
              <a:t>se </a:t>
            </a:r>
            <a:r>
              <a:rPr lang="es-ES_tradnl" dirty="0"/>
              <a:t>distribuye como parte de este SDK.</a:t>
            </a:r>
          </a:p>
          <a:p>
            <a:endParaRPr lang="es-ES_tradnl" dirty="0" smtClean="0"/>
          </a:p>
          <a:p>
            <a:r>
              <a:rPr lang="es-ES_tradnl" dirty="0" smtClean="0"/>
              <a:t>Obtener </a:t>
            </a:r>
            <a:r>
              <a:rPr lang="es-ES_tradnl" dirty="0"/>
              <a:t>una clave </a:t>
            </a:r>
            <a:r>
              <a:rPr lang="es-ES_tradnl" dirty="0" smtClean="0"/>
              <a:t>del </a:t>
            </a:r>
            <a:r>
              <a:rPr lang="es-ES_tradnl" dirty="0"/>
              <a:t>API. Para ello, tendrá que registrar un proyecto en el API de Google </a:t>
            </a:r>
            <a:r>
              <a:rPr lang="es-ES_tradnl" dirty="0" err="1" smtClean="0"/>
              <a:t>Console</a:t>
            </a:r>
            <a:r>
              <a:rPr lang="es-ES_tradnl" dirty="0" smtClean="0"/>
              <a:t> </a:t>
            </a:r>
            <a:r>
              <a:rPr lang="es-ES_tradnl" dirty="0"/>
              <a:t>y obtener un certificado </a:t>
            </a:r>
            <a:r>
              <a:rPr lang="es-ES_tradnl" dirty="0" smtClean="0"/>
              <a:t>para firmar su </a:t>
            </a:r>
            <a:r>
              <a:rPr lang="es-ES_tradnl" dirty="0"/>
              <a:t>aplicación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Configurar </a:t>
            </a:r>
            <a:r>
              <a:rPr lang="es-ES_tradnl" dirty="0"/>
              <a:t>los </a:t>
            </a:r>
            <a:r>
              <a:rPr lang="es-ES_tradnl" dirty="0" smtClean="0"/>
              <a:t>permisos y el API Key en </a:t>
            </a:r>
            <a:r>
              <a:rPr lang="es-ES_tradnl" dirty="0"/>
              <a:t>el </a:t>
            </a:r>
            <a:r>
              <a:rPr lang="es-ES_tradnl" dirty="0" err="1" smtClean="0"/>
              <a:t>manifestde</a:t>
            </a:r>
            <a:r>
              <a:rPr lang="es-ES_tradnl" dirty="0" smtClean="0"/>
              <a:t> </a:t>
            </a:r>
            <a:r>
              <a:rPr lang="es-ES_tradnl" dirty="0"/>
              <a:t>aplicación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Añadir </a:t>
            </a:r>
            <a:r>
              <a:rPr lang="es-ES_tradnl" dirty="0" smtClean="0"/>
              <a:t>el mapa a la aplicación.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11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Obtener Api Key.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87624" y="1988840"/>
            <a:ext cx="7776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 obtención de una clave para </a:t>
            </a:r>
            <a:r>
              <a:rPr lang="es-ES_tradnl" dirty="0" smtClean="0"/>
              <a:t>la aplicación </a:t>
            </a:r>
            <a:r>
              <a:rPr lang="es-ES_tradnl" dirty="0"/>
              <a:t>requiere varios pasos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pPr marL="742950" lvl="1" indent="-285750">
              <a:buFont typeface="Arial"/>
              <a:buChar char="•"/>
            </a:pPr>
            <a:r>
              <a:rPr lang="es-ES_tradnl" dirty="0"/>
              <a:t>Recuperar información sobre el certificado de su aplicación</a:t>
            </a:r>
            <a:r>
              <a:rPr lang="es-ES_tradnl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endParaRPr lang="es-ES_tradnl" dirty="0"/>
          </a:p>
          <a:p>
            <a:pPr marL="742950" lvl="1" indent="-285750">
              <a:buFont typeface="Arial"/>
              <a:buChar char="•"/>
            </a:pPr>
            <a:r>
              <a:rPr lang="es-ES_tradnl" dirty="0"/>
              <a:t>Registrar un proyecto en </a:t>
            </a:r>
            <a:r>
              <a:rPr lang="es-ES_tradnl" dirty="0" smtClean="0"/>
              <a:t>la Consola de Google.</a:t>
            </a:r>
          </a:p>
          <a:p>
            <a:pPr marL="742950" lvl="1" indent="-285750">
              <a:buFont typeface="Arial"/>
              <a:buChar char="•"/>
            </a:pPr>
            <a:endParaRPr lang="es-ES_tradnl" dirty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Agregar el servicio de mapas.</a:t>
            </a:r>
          </a:p>
          <a:p>
            <a:pPr marL="742950" lvl="1" indent="-285750">
              <a:buFont typeface="Arial"/>
              <a:buChar char="•"/>
            </a:pPr>
            <a:endParaRPr lang="es-ES_tradnl" dirty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Solicitar la clave.</a:t>
            </a:r>
          </a:p>
          <a:p>
            <a:pPr marL="742950" lvl="1" indent="-285750">
              <a:buFont typeface="Arial"/>
              <a:buChar char="•"/>
            </a:pPr>
            <a:endParaRPr lang="es-ES_tradnl" dirty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Añadir la </a:t>
            </a:r>
            <a:r>
              <a:rPr lang="es-ES_tradnl" dirty="0"/>
              <a:t>clave para la aplicación y comenzar el desarrollo.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115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Obtener Api Key.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87624" y="198884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Recuperar </a:t>
            </a:r>
            <a:r>
              <a:rPr lang="es-ES_tradnl" dirty="0"/>
              <a:t>información sobre el certificado de su aplicación</a:t>
            </a:r>
            <a:r>
              <a:rPr lang="es-ES_tradnl" dirty="0" smtClean="0"/>
              <a:t>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23528" y="2492896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keytool</a:t>
            </a:r>
            <a:r>
              <a:rPr lang="en-US" dirty="0"/>
              <a:t> -list -v -</a:t>
            </a:r>
            <a:r>
              <a:rPr lang="en-US" dirty="0" err="1"/>
              <a:t>keystore</a:t>
            </a:r>
            <a:r>
              <a:rPr lang="en-US" dirty="0"/>
              <a:t> ~/.android/</a:t>
            </a:r>
            <a:r>
              <a:rPr lang="en-US" dirty="0" err="1"/>
              <a:t>debug.keystore</a:t>
            </a:r>
            <a:r>
              <a:rPr lang="en-US" dirty="0"/>
              <a:t> -alias </a:t>
            </a:r>
            <a:r>
              <a:rPr lang="en-US" dirty="0" err="1"/>
              <a:t>androiddebugkey</a:t>
            </a:r>
            <a:r>
              <a:rPr lang="en-US" dirty="0"/>
              <a:t> -</a:t>
            </a:r>
            <a:r>
              <a:rPr lang="en-US" dirty="0" err="1"/>
              <a:t>storepass</a:t>
            </a:r>
            <a:r>
              <a:rPr lang="en-US" dirty="0"/>
              <a:t> android -</a:t>
            </a:r>
            <a:r>
              <a:rPr lang="en-US" dirty="0" err="1"/>
              <a:t>keypass</a:t>
            </a:r>
            <a:endParaRPr lang="es-ES" dirty="0"/>
          </a:p>
        </p:txBody>
      </p:sp>
      <p:pic>
        <p:nvPicPr>
          <p:cNvPr id="4" name="Imagen 3" descr="Captura de pantalla 2013-06-10 a la(s) 16.13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320876"/>
            <a:ext cx="72898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9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Obtener Api Key.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87624" y="198884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Recuperar </a:t>
            </a:r>
            <a:r>
              <a:rPr lang="es-ES_tradnl" dirty="0"/>
              <a:t>información sobre el certificado de su aplicación</a:t>
            </a:r>
            <a:r>
              <a:rPr lang="es-ES_tradnl" dirty="0" smtClean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140968"/>
            <a:ext cx="5472608" cy="355575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23728" y="2636912"/>
            <a:ext cx="4572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keytool</a:t>
            </a:r>
            <a:r>
              <a:rPr lang="en-US" dirty="0"/>
              <a:t> -list -</a:t>
            </a:r>
            <a:r>
              <a:rPr lang="en-US" dirty="0" err="1"/>
              <a:t>keystore</a:t>
            </a:r>
            <a:r>
              <a:rPr lang="en-US" dirty="0"/>
              <a:t> </a:t>
            </a:r>
            <a:r>
              <a:rPr lang="en-US" dirty="0" err="1"/>
              <a:t>your_keystore_name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322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Obtener Api Key.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87624" y="198884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Creara el proyecto en la consola de Google.</a:t>
            </a:r>
          </a:p>
        </p:txBody>
      </p:sp>
      <p:pic>
        <p:nvPicPr>
          <p:cNvPr id="2" name="Imagen 1" descr="Captura de pantalla 2013-06-10 a la(s) 16.18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284984"/>
            <a:ext cx="6299200" cy="30099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339752" y="2636912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code.google.com</a:t>
            </a:r>
            <a:r>
              <a:rPr lang="nl-NL" dirty="0"/>
              <a:t>/apis/console/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695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Obtener Api Key.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87624" y="198884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Activar los servicios necesarios. En este caso </a:t>
            </a:r>
            <a:r>
              <a:rPr lang="es-ES_tradnl" dirty="0" err="1" smtClean="0"/>
              <a:t>Android</a:t>
            </a:r>
            <a:r>
              <a:rPr lang="es-ES_tradnl" dirty="0" smtClean="0"/>
              <a:t> </a:t>
            </a:r>
            <a:r>
              <a:rPr lang="es-ES_tradnl" dirty="0" err="1" smtClean="0"/>
              <a:t>Maps</a:t>
            </a:r>
            <a:r>
              <a:rPr lang="es-ES_tradnl" dirty="0" smtClean="0"/>
              <a:t> v2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6295354" cy="3009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933056"/>
            <a:ext cx="4824536" cy="21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67544" y="1484784"/>
            <a:ext cx="84969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Google ofrece una variedad de servicios que </a:t>
            </a:r>
            <a:r>
              <a:rPr lang="es-ES_tradnl" dirty="0" smtClean="0"/>
              <a:t>nos ayudan a </a:t>
            </a:r>
            <a:r>
              <a:rPr lang="es-ES_tradnl" dirty="0"/>
              <a:t>crear nuevas fuentes de ingresos, administrar la distribución de aplicaciones, seguimiento de uso de </a:t>
            </a:r>
            <a:r>
              <a:rPr lang="es-ES_tradnl" dirty="0" smtClean="0"/>
              <a:t>aplicaciones </a:t>
            </a:r>
            <a:r>
              <a:rPr lang="es-ES_tradnl" dirty="0"/>
              <a:t>y mejorar </a:t>
            </a:r>
            <a:r>
              <a:rPr lang="es-ES_tradnl" dirty="0" smtClean="0"/>
              <a:t>nuestra aplicación </a:t>
            </a:r>
            <a:r>
              <a:rPr lang="es-ES_tradnl" dirty="0"/>
              <a:t>con características como mapas, inicio de sesión, y los mensajes de la nube.</a:t>
            </a:r>
          </a:p>
          <a:p>
            <a:endParaRPr lang="es-ES_tradnl" dirty="0"/>
          </a:p>
          <a:p>
            <a:r>
              <a:rPr lang="es-ES_tradnl" dirty="0"/>
              <a:t>Aunque estos servicios de Google no están incluidos en la plataforma </a:t>
            </a:r>
            <a:r>
              <a:rPr lang="es-ES_tradnl" dirty="0" err="1" smtClean="0"/>
              <a:t>Android</a:t>
            </a:r>
            <a:r>
              <a:rPr lang="es-ES_tradnl" dirty="0"/>
              <a:t> </a:t>
            </a:r>
            <a:r>
              <a:rPr lang="es-ES_tradnl" dirty="0" smtClean="0"/>
              <a:t>son </a:t>
            </a:r>
            <a:r>
              <a:rPr lang="es-ES_tradnl" dirty="0"/>
              <a:t>compatibles con la mayoría de los dispositivos </a:t>
            </a:r>
            <a:r>
              <a:rPr lang="es-ES_tradnl" dirty="0" err="1" smtClean="0"/>
              <a:t>Android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Al </a:t>
            </a:r>
            <a:r>
              <a:rPr lang="es-ES_tradnl" dirty="0"/>
              <a:t>usar estos servicios, </a:t>
            </a:r>
            <a:r>
              <a:rPr lang="es-ES_tradnl" dirty="0" smtClean="0"/>
              <a:t>podemos distribuir nuestra aplicación </a:t>
            </a:r>
            <a:r>
              <a:rPr lang="es-ES_tradnl" dirty="0"/>
              <a:t>en Google Play para todos los dispositivos con </a:t>
            </a:r>
            <a:r>
              <a:rPr lang="es-ES_tradnl" dirty="0" err="1"/>
              <a:t>Android</a:t>
            </a:r>
            <a:r>
              <a:rPr lang="es-ES_tradnl" dirty="0"/>
              <a:t> 2.2 o </a:t>
            </a:r>
            <a:r>
              <a:rPr lang="es-ES_tradnl" dirty="0" smtClean="0"/>
              <a:t>superior.</a:t>
            </a:r>
          </a:p>
          <a:p>
            <a:endParaRPr lang="es-ES_tradnl" dirty="0"/>
          </a:p>
          <a:p>
            <a:r>
              <a:rPr lang="es-ES_tradnl" dirty="0" smtClean="0"/>
              <a:t>El fin de la fragmentación o el comienzo de un nuevo modelo.</a:t>
            </a:r>
          </a:p>
          <a:p>
            <a:endParaRPr lang="es-ES_tradnl" dirty="0"/>
          </a:p>
          <a:p>
            <a:r>
              <a:rPr lang="es-ES_tradnl" dirty="0" smtClean="0"/>
              <a:t>Google Play </a:t>
            </a:r>
            <a:r>
              <a:rPr lang="es-ES_tradnl" dirty="0" err="1" smtClean="0"/>
              <a:t>Services</a:t>
            </a:r>
            <a:r>
              <a:rPr lang="es-ES_tradnl" dirty="0" smtClean="0"/>
              <a:t> + </a:t>
            </a:r>
            <a:r>
              <a:rPr lang="es-ES_tradnl" dirty="0" err="1" smtClean="0"/>
              <a:t>Compability</a:t>
            </a:r>
            <a:r>
              <a:rPr lang="es-ES_tradnl" dirty="0" smtClean="0"/>
              <a:t> </a:t>
            </a:r>
            <a:r>
              <a:rPr lang="es-ES_tradnl" smtClean="0"/>
              <a:t>Pack </a:t>
            </a:r>
            <a:r>
              <a:rPr lang="es-ES_tradnl" smtClean="0"/>
              <a:t>=&gt; </a:t>
            </a:r>
            <a:r>
              <a:rPr lang="es-ES_tradnl" dirty="0" smtClean="0"/>
              <a:t>[</a:t>
            </a:r>
            <a:r>
              <a:rPr lang="es-ES_tradnl" smtClean="0"/>
              <a:t>Dispositivos </a:t>
            </a:r>
            <a:r>
              <a:rPr lang="es-ES_tradnl"/>
              <a:t>&lt;</a:t>
            </a:r>
            <a:r>
              <a:rPr lang="es-ES_tradnl" smtClean="0"/>
              <a:t> </a:t>
            </a:r>
            <a:r>
              <a:rPr lang="es-ES_tradnl" dirty="0" smtClean="0"/>
              <a:t>2.2 ≈ 1%]</a:t>
            </a:r>
            <a:endParaRPr lang="es-E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Obtener Api Key.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87624" y="1988840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</a:t>
            </a:r>
            <a:r>
              <a:rPr lang="es-ES" dirty="0" smtClean="0"/>
              <a:t>e</a:t>
            </a:r>
            <a:r>
              <a:rPr lang="es-ES_tradnl" dirty="0" err="1" smtClean="0"/>
              <a:t>nerar</a:t>
            </a:r>
            <a:r>
              <a:rPr lang="es-ES_tradnl" dirty="0" smtClean="0"/>
              <a:t> el API Key usando el </a:t>
            </a:r>
            <a:r>
              <a:rPr lang="es-ES_tradnl" dirty="0" err="1" smtClean="0"/>
              <a:t>finger</a:t>
            </a:r>
            <a:r>
              <a:rPr lang="es-ES_tradnl" dirty="0" smtClean="0"/>
              <a:t> </a:t>
            </a:r>
            <a:r>
              <a:rPr lang="es-ES_tradnl" dirty="0" err="1" smtClean="0"/>
              <a:t>print</a:t>
            </a:r>
            <a:r>
              <a:rPr lang="es-ES_tradnl" dirty="0" smtClean="0"/>
              <a:t> obtenido anteriormente y el nombre de paquete de la aplicación.</a:t>
            </a:r>
          </a:p>
        </p:txBody>
      </p:sp>
      <p:pic>
        <p:nvPicPr>
          <p:cNvPr id="4" name="Imagen 3" descr="Captura de pantalla 2013-06-10 a la(s) 16.22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924944"/>
            <a:ext cx="6264696" cy="324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2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Obtener Api Key.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88840"/>
            <a:ext cx="6336704" cy="439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Obtener Api Key.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68960"/>
            <a:ext cx="8529327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Añadir Api Key al </a:t>
            </a:r>
            <a:r>
              <a:rPr lang="es-ES" dirty="0" err="1" smtClean="0"/>
              <a:t>manifest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8880"/>
            <a:ext cx="728869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Añadir permisos para recibir los mapas.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80"/>
            <a:ext cx="874136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Añadir permisos para usar </a:t>
            </a:r>
            <a:r>
              <a:rPr lang="es-ES" dirty="0" err="1" smtClean="0"/>
              <a:t>GMaps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916832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android.permission.INTERNET</a:t>
            </a:r>
            <a:r>
              <a:rPr lang="es-ES_tradnl" dirty="0" smtClean="0"/>
              <a:t> </a:t>
            </a:r>
          </a:p>
          <a:p>
            <a:r>
              <a:rPr lang="es-ES_tradnl" dirty="0"/>
              <a:t>U</a:t>
            </a:r>
            <a:r>
              <a:rPr lang="es-ES_tradnl" dirty="0" smtClean="0"/>
              <a:t>sado </a:t>
            </a:r>
            <a:r>
              <a:rPr lang="es-ES_tradnl" dirty="0"/>
              <a:t>por la API para descargar </a:t>
            </a:r>
            <a:r>
              <a:rPr lang="es-ES_tradnl" dirty="0" smtClean="0"/>
              <a:t>los mapas </a:t>
            </a:r>
            <a:r>
              <a:rPr lang="es-ES_tradnl" dirty="0"/>
              <a:t>desde los servidores de Google </a:t>
            </a:r>
            <a:r>
              <a:rPr lang="es-ES_tradnl" dirty="0" err="1"/>
              <a:t>Maps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android.permission.ACCESS_NETWORK_STATE</a:t>
            </a:r>
            <a:r>
              <a:rPr lang="es-ES_tradnl" dirty="0"/>
              <a:t> </a:t>
            </a:r>
            <a:endParaRPr lang="es-ES_tradnl" dirty="0" smtClean="0"/>
          </a:p>
          <a:p>
            <a:r>
              <a:rPr lang="es-ES_tradnl" dirty="0" smtClean="0"/>
              <a:t>Permite </a:t>
            </a:r>
            <a:r>
              <a:rPr lang="es-ES_tradnl" dirty="0"/>
              <a:t>la API para comprobar el estado de la conexión con el fin de determinar si los datos se pueden descargar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com.google.android.providers.gsf.permission.READ_GSERVICES</a:t>
            </a:r>
            <a:r>
              <a:rPr lang="es-ES_tradnl" dirty="0"/>
              <a:t> </a:t>
            </a:r>
            <a:endParaRPr lang="es-ES_tradnl" dirty="0" smtClean="0"/>
          </a:p>
          <a:p>
            <a:r>
              <a:rPr lang="es-ES_tradnl" dirty="0" smtClean="0"/>
              <a:t>Permite </a:t>
            </a:r>
            <a:r>
              <a:rPr lang="es-ES_tradnl" dirty="0"/>
              <a:t>la API para acceder a servicios basados ​​en la web de Google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android.permission.WRITE_EXTERNAL_STORAGE</a:t>
            </a:r>
            <a:r>
              <a:rPr lang="es-ES_tradnl" dirty="0"/>
              <a:t> </a:t>
            </a:r>
            <a:endParaRPr lang="es-ES_tradnl" dirty="0" smtClean="0"/>
          </a:p>
          <a:p>
            <a:r>
              <a:rPr lang="es-ES_tradnl" dirty="0" smtClean="0"/>
              <a:t>Permite </a:t>
            </a:r>
            <a:r>
              <a:rPr lang="es-ES_tradnl" dirty="0"/>
              <a:t>la API para almacenar en caché los datos del mapa </a:t>
            </a:r>
            <a:r>
              <a:rPr lang="es-ES_tradnl" dirty="0" smtClean="0"/>
              <a:t>en </a:t>
            </a:r>
            <a:r>
              <a:rPr lang="es-ES_tradnl" dirty="0"/>
              <a:t>la zona de almacenamiento externo del dispositivo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626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Añadir permisos para usar </a:t>
            </a:r>
            <a:r>
              <a:rPr lang="es-ES" dirty="0" err="1" smtClean="0"/>
              <a:t>GMaps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87624" y="1988840"/>
            <a:ext cx="7776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Se recomiendan los siguientes permisos, pero se pueden ignorar si </a:t>
            </a:r>
            <a:r>
              <a:rPr lang="es-ES_tradnl" dirty="0" smtClean="0"/>
              <a:t>la </a:t>
            </a:r>
            <a:r>
              <a:rPr lang="es-ES_tradnl" dirty="0"/>
              <a:t>aplicación no </a:t>
            </a:r>
            <a:r>
              <a:rPr lang="es-ES_tradnl" dirty="0" smtClean="0"/>
              <a:t>necesita acceso </a:t>
            </a:r>
            <a:r>
              <a:rPr lang="es-ES_tradnl" dirty="0"/>
              <a:t>a la ubicación actual del </a:t>
            </a:r>
            <a:r>
              <a:rPr lang="es-ES_tradnl" dirty="0" smtClean="0"/>
              <a:t>usuario.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 smtClean="0"/>
              <a:t>android.permission.COARSE_LOCATION</a:t>
            </a:r>
            <a:r>
              <a:rPr lang="es-ES_tradnl" dirty="0" smtClean="0"/>
              <a:t> </a:t>
            </a:r>
          </a:p>
          <a:p>
            <a:r>
              <a:rPr lang="es-ES_tradnl" dirty="0" smtClean="0"/>
              <a:t>Permite </a:t>
            </a:r>
            <a:r>
              <a:rPr lang="es-ES_tradnl" dirty="0"/>
              <a:t>la API de usar datos de la celda </a:t>
            </a:r>
            <a:r>
              <a:rPr lang="es-ES_tradnl" dirty="0" err="1"/>
              <a:t>WiFi</a:t>
            </a:r>
            <a:r>
              <a:rPr lang="es-ES_tradnl" dirty="0"/>
              <a:t> o móvil (o ambos) para determinar la ubicación del dispositivo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android.permission.ACCESS_FINE_LOCATION</a:t>
            </a:r>
            <a:r>
              <a:rPr lang="es-ES_tradnl" dirty="0"/>
              <a:t> </a:t>
            </a:r>
            <a:endParaRPr lang="es-ES_tradnl" dirty="0" smtClean="0"/>
          </a:p>
          <a:p>
            <a:r>
              <a:rPr lang="es-ES_tradnl" dirty="0" smtClean="0"/>
              <a:t>Permite </a:t>
            </a:r>
            <a:r>
              <a:rPr lang="es-ES_tradnl" dirty="0"/>
              <a:t>la API para utilizar el Sistema de Posicionamiento Global (GPS) para determinar la ubicación del dispositivo para dentro de un área muy pequeña.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943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Añadir permisos para usar </a:t>
            </a:r>
            <a:r>
              <a:rPr lang="es-ES" dirty="0" err="1" smtClean="0"/>
              <a:t>GMaps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 descr="Captura de pantalla 2013-06-10 a la(s) 16.39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7"/>
            <a:ext cx="9144000" cy="20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7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Gmaps</a:t>
            </a:r>
            <a:r>
              <a:rPr lang="es-ES" dirty="0" smtClean="0"/>
              <a:t> v2 está construido usando </a:t>
            </a:r>
            <a:r>
              <a:rPr lang="es-ES" dirty="0" err="1" smtClean="0"/>
              <a:t>OpenGL</a:t>
            </a:r>
            <a:r>
              <a:rPr lang="es-ES" dirty="0" smtClean="0"/>
              <a:t> 2.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933056"/>
            <a:ext cx="5328592" cy="112264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87624" y="1988840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Dado que la versión 2 del API de Google </a:t>
            </a:r>
            <a:r>
              <a:rPr lang="es-ES_tradnl" dirty="0" err="1"/>
              <a:t>Maps</a:t>
            </a:r>
            <a:r>
              <a:rPr lang="es-ES_tradnl" dirty="0"/>
              <a:t> </a:t>
            </a:r>
            <a:r>
              <a:rPr lang="es-ES_tradnl" dirty="0" smtClean="0"/>
              <a:t>requiere </a:t>
            </a:r>
            <a:r>
              <a:rPr lang="es-ES_tradnl" dirty="0" err="1"/>
              <a:t>OpenGL</a:t>
            </a:r>
            <a:r>
              <a:rPr lang="es-ES_tradnl" dirty="0"/>
              <a:t> ES Versión 2, </a:t>
            </a:r>
            <a:r>
              <a:rPr lang="es-ES_tradnl" dirty="0" smtClean="0"/>
              <a:t>debemos </a:t>
            </a:r>
            <a:r>
              <a:rPr lang="es-ES_tradnl" dirty="0"/>
              <a:t>agregar un elemento &lt;uses-</a:t>
            </a:r>
            <a:r>
              <a:rPr lang="es-ES_tradnl" dirty="0" err="1"/>
              <a:t>feature</a:t>
            </a:r>
            <a:r>
              <a:rPr lang="es-ES_tradnl" dirty="0"/>
              <a:t>&gt; </a:t>
            </a:r>
            <a:r>
              <a:rPr lang="es-ES_tradnl" dirty="0" smtClean="0"/>
              <a:t>que filtre los dispositivos que no lo soportan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3490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_tradnl" dirty="0" err="1" smtClean="0"/>
              <a:t>MapFragment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99592" y="2025619"/>
            <a:ext cx="77768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MapFragment</a:t>
            </a:r>
            <a:r>
              <a:rPr lang="es-ES_tradnl" dirty="0" smtClean="0"/>
              <a:t> es </a:t>
            </a:r>
            <a:r>
              <a:rPr lang="es-ES_tradnl" dirty="0"/>
              <a:t>una subclase de la clase </a:t>
            </a:r>
            <a:r>
              <a:rPr lang="es-ES_tradnl" dirty="0" err="1" smtClean="0"/>
              <a:t>Fragment</a:t>
            </a:r>
            <a:r>
              <a:rPr lang="es-ES_tradnl" dirty="0" smtClean="0"/>
              <a:t>, </a:t>
            </a:r>
            <a:r>
              <a:rPr lang="es-ES_tradnl" dirty="0"/>
              <a:t>permite colocar un mapa en </a:t>
            </a:r>
            <a:r>
              <a:rPr lang="es-ES_tradnl" dirty="0" smtClean="0"/>
              <a:t>otro </a:t>
            </a:r>
            <a:r>
              <a:rPr lang="es-ES_tradnl" dirty="0" err="1" smtClean="0"/>
              <a:t>fragment</a:t>
            </a:r>
            <a:r>
              <a:rPr lang="es-ES_tradnl" dirty="0" smtClean="0"/>
              <a:t> o una </a:t>
            </a:r>
            <a:r>
              <a:rPr lang="es-ES_tradnl" dirty="0" err="1" smtClean="0"/>
              <a:t>activity</a:t>
            </a:r>
            <a:r>
              <a:rPr lang="es-ES_tradnl" dirty="0" smtClean="0"/>
              <a:t>. </a:t>
            </a:r>
          </a:p>
          <a:p>
            <a:endParaRPr lang="es-ES_tradnl" dirty="0"/>
          </a:p>
          <a:p>
            <a:r>
              <a:rPr lang="es-ES_tradnl" dirty="0" err="1" smtClean="0"/>
              <a:t>Actua</a:t>
            </a:r>
            <a:r>
              <a:rPr lang="es-ES_tradnl" dirty="0" smtClean="0"/>
              <a:t> como un contenedor </a:t>
            </a:r>
            <a:r>
              <a:rPr lang="es-ES_tradnl" dirty="0"/>
              <a:t>para el mapa y </a:t>
            </a:r>
            <a:r>
              <a:rPr lang="es-ES_tradnl" dirty="0" smtClean="0"/>
              <a:t>facilita </a:t>
            </a:r>
            <a:r>
              <a:rPr lang="es-ES_tradnl" dirty="0"/>
              <a:t>el acceso al objeto </a:t>
            </a:r>
            <a:r>
              <a:rPr lang="es-ES_tradnl" dirty="0" err="1"/>
              <a:t>GoogleMap</a:t>
            </a:r>
            <a:r>
              <a:rPr lang="es-ES_tradnl" dirty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Representa un </a:t>
            </a:r>
            <a:r>
              <a:rPr lang="es-ES_tradnl" dirty="0"/>
              <a:t>comportamiento o una porción de interfaz de usuario en una actividad.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Se </a:t>
            </a:r>
            <a:r>
              <a:rPr lang="es-ES_tradnl" dirty="0"/>
              <a:t>pueden combinar varios </a:t>
            </a:r>
            <a:r>
              <a:rPr lang="es-ES_tradnl" dirty="0" err="1" smtClean="0"/>
              <a:t>fragments</a:t>
            </a:r>
            <a:r>
              <a:rPr lang="es-ES_tradnl" dirty="0" smtClean="0"/>
              <a:t> en una </a:t>
            </a:r>
            <a:r>
              <a:rPr lang="es-ES_tradnl" dirty="0"/>
              <a:t>sola actividad para construir una interfaz de usuario de varios paneles y reutilizar un </a:t>
            </a:r>
            <a:r>
              <a:rPr lang="es-ES_tradnl" dirty="0" err="1" smtClean="0"/>
              <a:t>fragment</a:t>
            </a:r>
            <a:r>
              <a:rPr lang="es-ES_tradnl" dirty="0" smtClean="0"/>
              <a:t> en </a:t>
            </a:r>
            <a:r>
              <a:rPr lang="es-ES_tradnl" dirty="0"/>
              <a:t>múltiples actividades.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err="1" smtClean="0"/>
              <a:t>MapFragment</a:t>
            </a:r>
            <a:r>
              <a:rPr lang="es-ES_tradnl" dirty="0" smtClean="0"/>
              <a:t> requiere API </a:t>
            </a:r>
            <a:r>
              <a:rPr lang="es-ES_tradnl" dirty="0"/>
              <a:t>12 o </a:t>
            </a:r>
            <a:r>
              <a:rPr lang="es-ES_tradnl" dirty="0" smtClean="0"/>
              <a:t>superior aunque podemos </a:t>
            </a:r>
            <a:r>
              <a:rPr lang="es-ES_tradnl" dirty="0"/>
              <a:t>acceder a las mismas funciones a través de la clase </a:t>
            </a:r>
            <a:r>
              <a:rPr lang="es-ES_tradnl" dirty="0" err="1"/>
              <a:t>SupportMapFragment</a:t>
            </a:r>
            <a:r>
              <a:rPr lang="es-ES_tradnl" dirty="0"/>
              <a:t>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863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7048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Google </a:t>
            </a:r>
            <a:r>
              <a:rPr lang="es-ES_tradnl" dirty="0" err="1" smtClean="0"/>
              <a:t>Maps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Completamente integrado en dispositivos </a:t>
            </a:r>
            <a:r>
              <a:rPr lang="es-ES_tradnl" dirty="0" err="1" smtClean="0"/>
              <a:t>Android</a:t>
            </a:r>
            <a:r>
              <a:rPr lang="es-ES_tradnl" dirty="0" smtClean="0"/>
              <a:t>.</a:t>
            </a:r>
            <a:endParaRPr lang="es-ES_tradnl" dirty="0"/>
          </a:p>
          <a:p>
            <a:r>
              <a:rPr lang="es-ES_tradnl" dirty="0" smtClean="0"/>
              <a:t>Nos permite personalizar </a:t>
            </a:r>
            <a:r>
              <a:rPr lang="es-ES_tradnl" dirty="0"/>
              <a:t>el mapa con marcadores y superposiciones, controlar la perspectiva del usuario, dibujar líneas y formas, y mucho más.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187624" y="2898809"/>
            <a:ext cx="770485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Google+</a:t>
            </a:r>
          </a:p>
          <a:p>
            <a:endParaRPr lang="es-ES_tradnl" dirty="0"/>
          </a:p>
          <a:p>
            <a:r>
              <a:rPr lang="es-ES_tradnl" dirty="0"/>
              <a:t>Permite a los usuarios iniciar sesión con su cuenta de Google, personalizar la experiencia del usuario con información Google+, sacar a la gente en </a:t>
            </a:r>
            <a:r>
              <a:rPr lang="es-ES_tradnl" dirty="0" smtClean="0"/>
              <a:t>nuestra aplicación </a:t>
            </a:r>
            <a:r>
              <a:rPr lang="es-ES_tradnl" dirty="0"/>
              <a:t>con mensajes interactivos, y añadir </a:t>
            </a:r>
            <a:r>
              <a:rPr lang="es-ES_tradnl" dirty="0" smtClean="0"/>
              <a:t>el botón +1 para </a:t>
            </a:r>
            <a:r>
              <a:rPr lang="es-ES_tradnl" dirty="0"/>
              <a:t>que los usuarios </a:t>
            </a:r>
            <a:r>
              <a:rPr lang="es-ES_tradnl" dirty="0" smtClean="0"/>
              <a:t>puedan </a:t>
            </a:r>
            <a:r>
              <a:rPr lang="es-ES_tradnl" dirty="0"/>
              <a:t>recomendar su contenido.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87624" y="4826143"/>
            <a:ext cx="7632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GCM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Permite notificar de forma inmediata a los usuarios </a:t>
            </a:r>
            <a:r>
              <a:rPr lang="es-ES_tradnl" dirty="0"/>
              <a:t>sobre los eventos puntuales mediante la entrega de mensajes livianos </a:t>
            </a:r>
            <a:r>
              <a:rPr lang="es-ES_tradnl" dirty="0" smtClean="0"/>
              <a:t>desde </a:t>
            </a:r>
            <a:r>
              <a:rPr lang="es-ES_tradnl" dirty="0"/>
              <a:t>su servidor web. No hay cuotas o cargos para usar Google Mensajería Cloud.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50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_tradnl" dirty="0" err="1" smtClean="0"/>
              <a:t>MapFragment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 descr="Captura de pantalla 2013-06-10 a la(s) 17.10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04864"/>
            <a:ext cx="5969000" cy="1612900"/>
          </a:xfrm>
          <a:prstGeom prst="rect">
            <a:avLst/>
          </a:prstGeom>
        </p:spPr>
      </p:pic>
      <p:pic>
        <p:nvPicPr>
          <p:cNvPr id="5" name="Imagen 4" descr="Captura de pantalla 2013-06-10 a la(s) 17.10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149080"/>
            <a:ext cx="689836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7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_tradnl" dirty="0" err="1" smtClean="0"/>
              <a:t>MapFragment</a:t>
            </a:r>
            <a:r>
              <a:rPr lang="es-ES" dirty="0" smtClean="0"/>
              <a:t>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Recuperar un </a:t>
            </a:r>
            <a:r>
              <a:rPr lang="es-ES" dirty="0" err="1" smtClean="0"/>
              <a:t>MapFragment</a:t>
            </a:r>
            <a:r>
              <a:rPr lang="es-ES" dirty="0" smtClean="0"/>
              <a:t> declarado en XML.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2" name="Imagen 1" descr="Captura de pantalla 2013-06-10 a la(s) 17.11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80928"/>
            <a:ext cx="8318500" cy="889000"/>
          </a:xfrm>
          <a:prstGeom prst="rect">
            <a:avLst/>
          </a:prstGeom>
        </p:spPr>
      </p:pic>
      <p:pic>
        <p:nvPicPr>
          <p:cNvPr id="3" name="Imagen 2" descr="Captura de pantalla 2013-06-10 a la(s) 17.12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61048"/>
            <a:ext cx="7272808" cy="26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7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187624" y="1484784"/>
            <a:ext cx="78488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O</a:t>
            </a:r>
            <a:r>
              <a:rPr lang="es-ES_tradnl" dirty="0" smtClean="0"/>
              <a:t>frece </a:t>
            </a:r>
            <a:r>
              <a:rPr lang="es-ES_tradnl" dirty="0"/>
              <a:t>cuatro tipos de </a:t>
            </a:r>
            <a:r>
              <a:rPr lang="es-ES_tradnl" dirty="0" smtClean="0"/>
              <a:t>mapas:</a:t>
            </a:r>
          </a:p>
          <a:p>
            <a:endParaRPr lang="es-ES_tradnl" dirty="0"/>
          </a:p>
          <a:p>
            <a:r>
              <a:rPr lang="es-ES_tradnl" dirty="0" smtClean="0"/>
              <a:t>Normal</a:t>
            </a:r>
            <a:endParaRPr lang="es-ES_tradnl" dirty="0"/>
          </a:p>
          <a:p>
            <a:r>
              <a:rPr lang="es-ES_tradnl" dirty="0" smtClean="0"/>
              <a:t>Mapa de carreteras.</a:t>
            </a:r>
          </a:p>
          <a:p>
            <a:endParaRPr lang="es-ES_tradnl" dirty="0"/>
          </a:p>
          <a:p>
            <a:r>
              <a:rPr lang="es-ES_tradnl" dirty="0" smtClean="0"/>
              <a:t>Híbrido</a:t>
            </a:r>
            <a:endParaRPr lang="es-ES_tradnl" dirty="0"/>
          </a:p>
          <a:p>
            <a:r>
              <a:rPr lang="es-ES_tradnl" dirty="0"/>
              <a:t>Datos de fotografías por satélite con mapas de </a:t>
            </a:r>
            <a:r>
              <a:rPr lang="es-ES_tradnl" dirty="0" smtClean="0"/>
              <a:t>carreteras..</a:t>
            </a:r>
          </a:p>
          <a:p>
            <a:endParaRPr lang="es-ES_tradnl" dirty="0"/>
          </a:p>
          <a:p>
            <a:r>
              <a:rPr lang="es-ES_tradnl" dirty="0" smtClean="0"/>
              <a:t>Satélite</a:t>
            </a:r>
            <a:endParaRPr lang="es-ES_tradnl" dirty="0"/>
          </a:p>
          <a:p>
            <a:r>
              <a:rPr lang="es-ES_tradnl" dirty="0"/>
              <a:t>Datos de fotografías de satélite.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Terreno</a:t>
            </a:r>
            <a:endParaRPr lang="es-ES_tradnl" dirty="0"/>
          </a:p>
          <a:p>
            <a:r>
              <a:rPr lang="es-ES_tradnl" dirty="0"/>
              <a:t>Los datos topográficos. El mapa incluye colores, curvas de nivel y las etiquetas y sombreado perspectiva</a:t>
            </a:r>
            <a:r>
              <a:rPr lang="es-ES_tradnl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5358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2" name="Imagen 1" descr="Captura de pantalla 2013-06-10 a la(s) 17.29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412776"/>
            <a:ext cx="4457700" cy="1143000"/>
          </a:xfrm>
          <a:prstGeom prst="rect">
            <a:avLst/>
          </a:prstGeom>
        </p:spPr>
      </p:pic>
      <p:pic>
        <p:nvPicPr>
          <p:cNvPr id="3" name="Imagen 2" descr="Captura de pantalla 2013-06-10 a la(s) 17.29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068960"/>
            <a:ext cx="6444208" cy="329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5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Configurar Mapa.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 descr="Captura de pantalla 2013-06-10 a la(s) 17.34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728"/>
            <a:ext cx="7073900" cy="4546600"/>
          </a:xfrm>
          <a:prstGeom prst="rect">
            <a:avLst/>
          </a:prstGeom>
        </p:spPr>
      </p:pic>
      <p:pic>
        <p:nvPicPr>
          <p:cNvPr id="5" name="Imagen 4" descr="Captura de pantalla 2013-06-10 a la(s) 17.34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077072"/>
            <a:ext cx="47498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6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988840"/>
            <a:ext cx="77768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Los marcadores pueden definir un icono para mostrar en lugar del </a:t>
            </a:r>
            <a:r>
              <a:rPr lang="es-ES_tradnl" dirty="0" smtClean="0"/>
              <a:t>mapa. 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Posición (Obligatorio)</a:t>
            </a:r>
          </a:p>
          <a:p>
            <a:r>
              <a:rPr lang="es-ES_tradnl" dirty="0"/>
              <a:t>El valor </a:t>
            </a:r>
            <a:r>
              <a:rPr lang="es-ES_tradnl" dirty="0" err="1"/>
              <a:t>LatLng</a:t>
            </a:r>
            <a:r>
              <a:rPr lang="es-ES_tradnl" dirty="0"/>
              <a:t> para la posición del marcador en el mapa. Esta es la única propiedad requerida para un objeto </a:t>
            </a:r>
            <a:r>
              <a:rPr lang="es-ES_tradnl" dirty="0" err="1" smtClean="0"/>
              <a:t>Marker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título</a:t>
            </a:r>
          </a:p>
          <a:p>
            <a:r>
              <a:rPr lang="es-ES_tradnl" dirty="0"/>
              <a:t>Una cadena que se muestra en la ventana de información cuando el usuario pulsa el marcador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 smtClean="0"/>
              <a:t>Snippet</a:t>
            </a:r>
            <a:endParaRPr lang="es-ES_tradnl" dirty="0"/>
          </a:p>
          <a:p>
            <a:r>
              <a:rPr lang="es-ES_tradnl" dirty="0"/>
              <a:t>El texto adicional que se muestra debajo del título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Draggable</a:t>
            </a:r>
            <a:endParaRPr lang="es-ES_tradnl" dirty="0"/>
          </a:p>
          <a:p>
            <a:r>
              <a:rPr lang="es-ES_tradnl" dirty="0"/>
              <a:t>Se establece en true si </a:t>
            </a:r>
            <a:r>
              <a:rPr lang="es-ES_tradnl" dirty="0" smtClean="0"/>
              <a:t>queremos permitir </a:t>
            </a:r>
            <a:r>
              <a:rPr lang="es-ES_tradnl" dirty="0"/>
              <a:t>al usuario mover el marcador.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049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988840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visible</a:t>
            </a:r>
            <a:endParaRPr lang="es-ES_tradnl" dirty="0"/>
          </a:p>
          <a:p>
            <a:r>
              <a:rPr lang="es-ES_tradnl" dirty="0"/>
              <a:t>Se establece en false para que el marcador invisible. El valor predeterminado es verdadero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Anchor</a:t>
            </a:r>
            <a:endParaRPr lang="es-ES_tradnl" dirty="0"/>
          </a:p>
          <a:p>
            <a:r>
              <a:rPr lang="es-ES_tradnl" dirty="0"/>
              <a:t>El punto de la imagen </a:t>
            </a:r>
            <a:r>
              <a:rPr lang="es-ES_tradnl" dirty="0" smtClean="0"/>
              <a:t>en el que se </a:t>
            </a:r>
            <a:r>
              <a:rPr lang="es-ES_tradnl" dirty="0"/>
              <a:t>colocará en la posición </a:t>
            </a:r>
            <a:r>
              <a:rPr lang="es-ES_tradnl" dirty="0" err="1"/>
              <a:t>LatLng</a:t>
            </a:r>
            <a:r>
              <a:rPr lang="es-ES_tradnl" dirty="0"/>
              <a:t> del marcador. El valor predeterminado es el centro de la parte inferior de la imagen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icono</a:t>
            </a:r>
          </a:p>
          <a:p>
            <a:r>
              <a:rPr lang="es-ES_tradnl" dirty="0"/>
              <a:t>Un mapa de bits que se muestra en lugar de la imagen del marcador por defecto. No se puede cambiar el icono </a:t>
            </a:r>
            <a:r>
              <a:rPr lang="es-ES_tradnl" dirty="0" smtClean="0"/>
              <a:t>una </a:t>
            </a:r>
            <a:r>
              <a:rPr lang="es-ES_tradnl" dirty="0"/>
              <a:t>vez creado el marcador.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762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 descr="Captura de pantalla 2013-06-10 a la(s) 17.4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2896"/>
            <a:ext cx="6870700" cy="889000"/>
          </a:xfrm>
          <a:prstGeom prst="rect">
            <a:avLst/>
          </a:prstGeom>
        </p:spPr>
      </p:pic>
      <p:pic>
        <p:nvPicPr>
          <p:cNvPr id="4" name="Imagen 3" descr="Captura de pantalla 2013-06-10 a la(s) 17.40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149080"/>
            <a:ext cx="68834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2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88840"/>
            <a:ext cx="8368117" cy="12241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3" y="3933056"/>
            <a:ext cx="889440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8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 </a:t>
            </a:r>
            <a:r>
              <a:rPr lang="es-ES" dirty="0" err="1" smtClean="0"/>
              <a:t>InfoWindows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83568" y="1916832"/>
            <a:ext cx="828092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Nos permite </a:t>
            </a:r>
            <a:r>
              <a:rPr lang="es-ES_tradnl" dirty="0"/>
              <a:t>mostrar información al usuario cuando toque en un marcador en el mapa.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De </a:t>
            </a:r>
            <a:r>
              <a:rPr lang="es-ES_tradnl" dirty="0"/>
              <a:t>forma predeterminada, se muestra una ventana de información cuando un usuario pulsa en un marcador si el marcador tiene un conjunto de títulos.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Solo </a:t>
            </a:r>
            <a:r>
              <a:rPr lang="es-ES_tradnl" dirty="0"/>
              <a:t>hay una ventana de información </a:t>
            </a:r>
            <a:r>
              <a:rPr lang="es-ES_tradnl" dirty="0" smtClean="0"/>
              <a:t>visible. </a:t>
            </a:r>
          </a:p>
          <a:p>
            <a:endParaRPr lang="es-ES_tradnl" dirty="0"/>
          </a:p>
          <a:p>
            <a:r>
              <a:rPr lang="es-ES_tradnl" dirty="0" smtClean="0"/>
              <a:t>Si </a:t>
            </a:r>
            <a:r>
              <a:rPr lang="es-ES_tradnl" dirty="0"/>
              <a:t>un usuario hace clic en otro marcador, la ventana actual se ocultará y se mostrará la nueva ventana de información.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Podemos mostrar </a:t>
            </a:r>
            <a:r>
              <a:rPr lang="es-ES_tradnl" dirty="0"/>
              <a:t>una ventana de información </a:t>
            </a:r>
            <a:r>
              <a:rPr lang="es-ES_tradnl" dirty="0" smtClean="0"/>
              <a:t>desde código llamando a </a:t>
            </a:r>
            <a:r>
              <a:rPr lang="es-ES_tradnl" dirty="0" err="1" smtClean="0"/>
              <a:t>showInfoWindow</a:t>
            </a:r>
            <a:r>
              <a:rPr lang="es-ES_tradnl" dirty="0" smtClean="0"/>
              <a:t>(</a:t>
            </a:r>
            <a:r>
              <a:rPr lang="es-ES_tradnl" dirty="0"/>
              <a:t>) </a:t>
            </a:r>
            <a:r>
              <a:rPr lang="es-ES_tradnl" dirty="0" smtClean="0"/>
              <a:t>desde el marcador. </a:t>
            </a:r>
          </a:p>
          <a:p>
            <a:endParaRPr lang="es-ES_tradnl" dirty="0"/>
          </a:p>
          <a:p>
            <a:r>
              <a:rPr lang="es-ES_tradnl" dirty="0" smtClean="0"/>
              <a:t>Una </a:t>
            </a:r>
            <a:r>
              <a:rPr lang="es-ES_tradnl" dirty="0"/>
              <a:t>ventana de información se puede ocultar llamando </a:t>
            </a:r>
            <a:r>
              <a:rPr lang="es-ES_tradnl" dirty="0" err="1" smtClean="0"/>
              <a:t>hideInfoWindow</a:t>
            </a:r>
            <a:r>
              <a:rPr lang="es-ES_tradnl" dirty="0" smtClean="0"/>
              <a:t>(</a:t>
            </a:r>
            <a:r>
              <a:rPr lang="es-ES_tradnl" dirty="0"/>
              <a:t>).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1473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268760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Google Play </a:t>
            </a:r>
            <a:r>
              <a:rPr lang="es-ES_tradnl" dirty="0" smtClean="0"/>
              <a:t>In</a:t>
            </a:r>
            <a:r>
              <a:rPr lang="es-ES_tradnl" dirty="0"/>
              <a:t>-</a:t>
            </a:r>
            <a:r>
              <a:rPr lang="es-ES_tradnl" dirty="0" smtClean="0"/>
              <a:t>App </a:t>
            </a:r>
            <a:r>
              <a:rPr lang="es-ES_tradnl" dirty="0" err="1" smtClean="0"/>
              <a:t>Billing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Construir una aplicación con un flujo de ingresos constante </a:t>
            </a:r>
            <a:r>
              <a:rPr lang="es-ES_tradnl" dirty="0" smtClean="0"/>
              <a:t>ofreciendo </a:t>
            </a:r>
            <a:r>
              <a:rPr lang="es-ES_tradnl" dirty="0"/>
              <a:t>nuevos contenidos </a:t>
            </a:r>
            <a:r>
              <a:rPr lang="es-ES_tradnl" dirty="0" smtClean="0"/>
              <a:t>o recursos a los usuarios directamente desde la aplicación</a:t>
            </a:r>
            <a:r>
              <a:rPr lang="es-ES_tradnl" dirty="0"/>
              <a:t>. Todas las transacciones son manejadas por Google Play </a:t>
            </a:r>
            <a:r>
              <a:rPr lang="es-ES_tradnl" dirty="0" err="1"/>
              <a:t>Store</a:t>
            </a:r>
            <a:r>
              <a:rPr lang="es-ES_tradnl" dirty="0"/>
              <a:t> para una experiencia de usuario sencilla.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187624" y="3140968"/>
            <a:ext cx="77768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Google </a:t>
            </a:r>
            <a:r>
              <a:rPr lang="es-ES_tradnl" dirty="0" err="1"/>
              <a:t>Analytics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Permite medir el éxito de una aplicación </a:t>
            </a:r>
            <a:r>
              <a:rPr lang="es-ES_tradnl" dirty="0"/>
              <a:t>y obtener </a:t>
            </a:r>
            <a:r>
              <a:rPr lang="es-ES_tradnl" dirty="0" smtClean="0"/>
              <a:t>información sobre </a:t>
            </a:r>
            <a:r>
              <a:rPr lang="es-ES_tradnl" dirty="0"/>
              <a:t>cómo los usuarios se relacionan con el contenido de la </a:t>
            </a:r>
            <a:r>
              <a:rPr lang="es-ES_tradnl" dirty="0" smtClean="0"/>
              <a:t>aplicación. Podemos </a:t>
            </a:r>
            <a:r>
              <a:rPr lang="es-ES_tradnl" dirty="0"/>
              <a:t>hacer </a:t>
            </a:r>
            <a:r>
              <a:rPr lang="es-ES_tradnl" dirty="0" smtClean="0"/>
              <a:t>seguimiento a las compras</a:t>
            </a:r>
            <a:r>
              <a:rPr lang="es-ES_tradnl" dirty="0"/>
              <a:t>, el número de usuarios activos, patrones de interacción, y mucho más.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87624" y="5013176"/>
            <a:ext cx="7776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/>
              <a:t>de </a:t>
            </a:r>
            <a:r>
              <a:rPr lang="es-ES_tradnl" dirty="0" err="1"/>
              <a:t>AdMob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Visualizar los anuncios de </a:t>
            </a:r>
            <a:r>
              <a:rPr lang="es-ES_tradnl" dirty="0" err="1"/>
              <a:t>AdMob</a:t>
            </a:r>
            <a:r>
              <a:rPr lang="es-ES_tradnl" dirty="0"/>
              <a:t> </a:t>
            </a:r>
            <a:r>
              <a:rPr lang="es-ES_tradnl" dirty="0" smtClean="0"/>
              <a:t>es una opción para monetizar nuestras aplicaciones </a:t>
            </a:r>
            <a:r>
              <a:rPr lang="es-ES_tradnl" dirty="0"/>
              <a:t>que aprovecha múltiples redes publicitarias con anuncios orientados y varios formatos de visualización.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89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 </a:t>
            </a:r>
            <a:r>
              <a:rPr lang="es-ES" dirty="0" err="1" smtClean="0"/>
              <a:t>InfoWindows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916832"/>
            <a:ext cx="77768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Una ventana de información se </a:t>
            </a:r>
            <a:r>
              <a:rPr lang="es-ES_tradnl" dirty="0" smtClean="0"/>
              <a:t>muestra centrada </a:t>
            </a:r>
            <a:r>
              <a:rPr lang="es-ES_tradnl" dirty="0"/>
              <a:t>por encima de su marcador asociado.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ventana de información por defecto contiene el título en negrita, con </a:t>
            </a:r>
            <a:r>
              <a:rPr lang="es-ES_tradnl" dirty="0" smtClean="0"/>
              <a:t>el </a:t>
            </a:r>
            <a:r>
              <a:rPr lang="es-ES_tradnl" dirty="0" err="1" smtClean="0"/>
              <a:t>snippet</a:t>
            </a:r>
            <a:r>
              <a:rPr lang="es-ES_tradnl" dirty="0" smtClean="0"/>
              <a:t>(</a:t>
            </a:r>
            <a:r>
              <a:rPr lang="es-ES_tradnl" dirty="0"/>
              <a:t>opcional) debajo del título.</a:t>
            </a:r>
          </a:p>
          <a:p>
            <a:endParaRPr lang="es-ES_tradnl" dirty="0"/>
          </a:p>
          <a:p>
            <a:r>
              <a:rPr lang="es-ES_tradnl" dirty="0" smtClean="0"/>
              <a:t>Podemos personalizar </a:t>
            </a:r>
            <a:r>
              <a:rPr lang="es-ES_tradnl" dirty="0"/>
              <a:t>el contenido y el diseño de las ventanas de información.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ello, debe crear una implementación concreta de la interfaz </a:t>
            </a:r>
            <a:r>
              <a:rPr lang="es-ES_tradnl" dirty="0" err="1"/>
              <a:t>InfoWindowAdapter</a:t>
            </a:r>
            <a:r>
              <a:rPr lang="es-ES_tradnl" dirty="0"/>
              <a:t> y luego llamar </a:t>
            </a:r>
            <a:r>
              <a:rPr lang="es-ES_tradnl" dirty="0" err="1" smtClean="0"/>
              <a:t>GoogleMap.setInfoWindowAdapter</a:t>
            </a:r>
            <a:r>
              <a:rPr lang="es-ES_tradnl" dirty="0" smtClean="0"/>
              <a:t>().</a:t>
            </a:r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interfaz contiene dos métodos para que se implemente: </a:t>
            </a:r>
            <a:endParaRPr lang="es-ES_tradnl" dirty="0" smtClean="0"/>
          </a:p>
          <a:p>
            <a:pPr lvl="1"/>
            <a:r>
              <a:rPr lang="es-ES_tradnl" dirty="0" err="1" smtClean="0"/>
              <a:t>getInfoWindow</a:t>
            </a:r>
            <a:r>
              <a:rPr lang="es-ES_tradnl" dirty="0" smtClean="0"/>
              <a:t> </a:t>
            </a:r>
            <a:r>
              <a:rPr lang="es-ES_tradnl" dirty="0"/>
              <a:t>(</a:t>
            </a:r>
            <a:r>
              <a:rPr lang="es-ES_tradnl" dirty="0" err="1"/>
              <a:t>Marker</a:t>
            </a:r>
            <a:r>
              <a:rPr lang="es-ES_tradnl" dirty="0" smtClean="0"/>
              <a:t>)</a:t>
            </a:r>
          </a:p>
          <a:p>
            <a:pPr lvl="1"/>
            <a:r>
              <a:rPr lang="es-ES_tradnl" dirty="0" err="1" smtClean="0"/>
              <a:t>getInfoContents</a:t>
            </a:r>
            <a:r>
              <a:rPr lang="es-ES_tradnl" dirty="0" smtClean="0"/>
              <a:t> </a:t>
            </a:r>
            <a:r>
              <a:rPr lang="es-ES_tradnl" dirty="0"/>
              <a:t>(</a:t>
            </a:r>
            <a:r>
              <a:rPr lang="es-ES_tradnl" dirty="0" err="1"/>
              <a:t>Marker</a:t>
            </a:r>
            <a:r>
              <a:rPr lang="es-ES_tradnl" dirty="0"/>
              <a:t>)</a:t>
            </a:r>
            <a:r>
              <a:rPr lang="es-ES_tradnl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643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 </a:t>
            </a:r>
            <a:r>
              <a:rPr lang="es-ES" dirty="0" err="1" smtClean="0"/>
              <a:t>InfoWindows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15616" y="2132856"/>
            <a:ext cx="77048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Primero se ejecuta </a:t>
            </a:r>
            <a:r>
              <a:rPr lang="es-ES_tradnl" dirty="0" err="1" smtClean="0"/>
              <a:t>getInfoWindow</a:t>
            </a:r>
            <a:r>
              <a:rPr lang="es-ES_tradnl" dirty="0" smtClean="0"/>
              <a:t>(</a:t>
            </a:r>
            <a:r>
              <a:rPr lang="es-ES_tradnl" dirty="0" err="1"/>
              <a:t>Marker</a:t>
            </a:r>
            <a:r>
              <a:rPr lang="es-ES_tradnl" dirty="0"/>
              <a:t>) y si es un valor nulo, entonces se llama </a:t>
            </a:r>
            <a:r>
              <a:rPr lang="es-ES_tradnl" dirty="0" err="1" smtClean="0"/>
              <a:t>getInfoContents</a:t>
            </a:r>
            <a:r>
              <a:rPr lang="es-ES_tradnl" dirty="0" smtClean="0"/>
              <a:t>(</a:t>
            </a:r>
            <a:r>
              <a:rPr lang="es-ES_tradnl" dirty="0" err="1"/>
              <a:t>Marker</a:t>
            </a:r>
            <a:r>
              <a:rPr lang="es-ES_tradnl" dirty="0"/>
              <a:t>).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 ambos devuelven </a:t>
            </a:r>
            <a:r>
              <a:rPr lang="es-ES_tradnl" dirty="0"/>
              <a:t>un valor nulo, se utilizará la ventana de información por defecto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 smtClean="0"/>
              <a:t>getInfoWindow</a:t>
            </a:r>
            <a:r>
              <a:rPr lang="es-ES_tradnl" dirty="0" smtClean="0"/>
              <a:t> </a:t>
            </a:r>
            <a:r>
              <a:rPr lang="es-ES_tradnl" dirty="0"/>
              <a:t>(</a:t>
            </a:r>
            <a:r>
              <a:rPr lang="es-ES_tradnl" dirty="0" smtClean="0"/>
              <a:t>) </a:t>
            </a:r>
            <a:r>
              <a:rPr lang="es-ES_tradnl" dirty="0"/>
              <a:t>permite </a:t>
            </a:r>
            <a:r>
              <a:rPr lang="es-ES_tradnl" dirty="0" smtClean="0"/>
              <a:t>configurar la vista que </a:t>
            </a:r>
            <a:r>
              <a:rPr lang="es-ES_tradnl" dirty="0"/>
              <a:t>se utilizará para toda la ventana de información.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err="1" smtClean="0"/>
              <a:t>getInfoContents</a:t>
            </a:r>
            <a:r>
              <a:rPr lang="es-ES_tradnl" dirty="0" smtClean="0"/>
              <a:t>() permite </a:t>
            </a:r>
            <a:r>
              <a:rPr lang="es-ES_tradnl" dirty="0"/>
              <a:t>simplemente personalizar el contenido de la ventana, pero aún mantiene la información de marco de la ventana por defecto y el fondo.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91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 </a:t>
            </a:r>
            <a:r>
              <a:rPr lang="es-ES" dirty="0" err="1" smtClean="0"/>
              <a:t>InfoWindows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2" name="Imagen 1" descr="Captura de pantalla 2013-06-10 a la(s) 17.51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01600"/>
            <a:ext cx="88646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0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 </a:t>
            </a:r>
            <a:r>
              <a:rPr lang="es-ES" dirty="0" err="1" smtClean="0"/>
              <a:t>InfoWindows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04863"/>
            <a:ext cx="6768752" cy="38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 Eventos.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</a:t>
            </a:r>
            <a:r>
              <a:rPr lang="es-ES" dirty="0" smtClean="0"/>
              <a:t> </a:t>
            </a:r>
            <a:r>
              <a:rPr lang="es-ES" dirty="0" err="1" smtClean="0"/>
              <a:t>Click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 descr="Captura de pantalla 2013-06-10 a la(s) 17.54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92896"/>
            <a:ext cx="6192688" cy="41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0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 Eventos.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</a:t>
            </a:r>
            <a:r>
              <a:rPr lang="es-ES" dirty="0" smtClean="0"/>
              <a:t> </a:t>
            </a:r>
            <a:r>
              <a:rPr lang="es-ES" dirty="0" err="1" smtClean="0"/>
              <a:t>Drag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52936"/>
            <a:ext cx="769831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6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Markers</a:t>
            </a:r>
            <a:r>
              <a:rPr lang="es-ES" dirty="0" smtClean="0"/>
              <a:t>. Eventos.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_tradnl" dirty="0" err="1" smtClean="0"/>
              <a:t>InfoWindow</a:t>
            </a:r>
            <a:r>
              <a:rPr lang="es-ES_tradnl" dirty="0" smtClean="0"/>
              <a:t> </a:t>
            </a:r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45024"/>
            <a:ext cx="7698312" cy="9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6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Polylines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64904"/>
            <a:ext cx="8503297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5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Polygons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787648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3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Polygons</a:t>
            </a:r>
            <a:r>
              <a:rPr lang="es-ES" dirty="0" smtClean="0"/>
              <a:t> II.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76872"/>
            <a:ext cx="861591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15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776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Google Play </a:t>
            </a:r>
            <a:r>
              <a:rPr lang="es-ES_tradnl" dirty="0" err="1"/>
              <a:t>Game</a:t>
            </a:r>
            <a:r>
              <a:rPr lang="es-ES_tradnl" dirty="0"/>
              <a:t> </a:t>
            </a:r>
            <a:r>
              <a:rPr lang="es-ES_tradnl" dirty="0" err="1" smtClean="0"/>
              <a:t>Services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Podemos añadir </a:t>
            </a:r>
            <a:r>
              <a:rPr lang="es-ES_tradnl" dirty="0"/>
              <a:t>logros, tablas de clasificación, </a:t>
            </a:r>
            <a:r>
              <a:rPr lang="es-ES_tradnl" dirty="0" err="1"/>
              <a:t>multijugador</a:t>
            </a:r>
            <a:r>
              <a:rPr lang="es-ES_tradnl" dirty="0"/>
              <a:t> en tiempo real y otras </a:t>
            </a:r>
            <a:r>
              <a:rPr lang="es-ES_tradnl" dirty="0" smtClean="0"/>
              <a:t>características. Permite a </a:t>
            </a:r>
            <a:r>
              <a:rPr lang="es-ES_tradnl" dirty="0"/>
              <a:t>los jugadores ingresar usando su </a:t>
            </a:r>
            <a:r>
              <a:rPr lang="es-ES_tradnl" dirty="0" smtClean="0"/>
              <a:t>cuenta de </a:t>
            </a:r>
            <a:r>
              <a:rPr lang="es-ES_tradnl" dirty="0"/>
              <a:t>Google+ y compartir su experiencia de juego con los amigos.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187624" y="3284984"/>
            <a:ext cx="77048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Google Play </a:t>
            </a:r>
            <a:r>
              <a:rPr lang="es-ES_tradnl" dirty="0" err="1" smtClean="0"/>
              <a:t>Distribution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Nos permite </a:t>
            </a:r>
            <a:r>
              <a:rPr lang="es-ES_tradnl" dirty="0"/>
              <a:t>gestionar </a:t>
            </a:r>
            <a:r>
              <a:rPr lang="es-ES_tradnl" dirty="0" smtClean="0"/>
              <a:t>la distribución </a:t>
            </a:r>
            <a:r>
              <a:rPr lang="es-ES_tradnl" dirty="0"/>
              <a:t>de </a:t>
            </a:r>
            <a:r>
              <a:rPr lang="es-ES_tradnl" dirty="0" smtClean="0"/>
              <a:t>aplicaciones. Ofrece características </a:t>
            </a:r>
            <a:r>
              <a:rPr lang="es-ES_tradnl" dirty="0"/>
              <a:t>que </a:t>
            </a:r>
            <a:r>
              <a:rPr lang="es-ES_tradnl" dirty="0" smtClean="0"/>
              <a:t>nos </a:t>
            </a:r>
            <a:r>
              <a:rPr lang="es-ES_tradnl" dirty="0"/>
              <a:t>permiten controlar lo que los usuarios pueden descargar </a:t>
            </a:r>
            <a:r>
              <a:rPr lang="es-ES_tradnl" dirty="0" smtClean="0"/>
              <a:t>de nuestra </a:t>
            </a:r>
            <a:r>
              <a:rPr lang="es-ES_tradnl" dirty="0"/>
              <a:t>aplicación, así como entregar versiones separadas de </a:t>
            </a:r>
            <a:r>
              <a:rPr lang="es-ES_tradnl" dirty="0" smtClean="0"/>
              <a:t>la aplicación </a:t>
            </a:r>
            <a:r>
              <a:rPr lang="es-ES_tradnl" dirty="0"/>
              <a:t>sobre la base de ciertas características como la versión de la plataforma.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86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err="1" smtClean="0"/>
              <a:t>Circles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48880"/>
            <a:ext cx="8615914" cy="207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v2.</a:t>
            </a:r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Desplazamientos de la </a:t>
            </a:r>
            <a:r>
              <a:rPr lang="es-ES" dirty="0" err="1" smtClean="0"/>
              <a:t>camara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801362"/>
            <a:ext cx="8784977" cy="50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34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Authorization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15616" y="1772816"/>
            <a:ext cx="7632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Android</a:t>
            </a:r>
            <a:r>
              <a:rPr lang="es-ES_tradnl" dirty="0" smtClean="0"/>
              <a:t> permite </a:t>
            </a:r>
            <a:r>
              <a:rPr lang="es-ES_tradnl" dirty="0"/>
              <a:t>un flujo de autorización estándar para todas las API de Google y todos los componentes de los servicios de Google Play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Podemos </a:t>
            </a:r>
            <a:r>
              <a:rPr lang="es-ES_tradnl" dirty="0"/>
              <a:t>aprovechar la parte de la autorización de la Google </a:t>
            </a:r>
            <a:r>
              <a:rPr lang="es-ES_tradnl" dirty="0" err="1" smtClean="0"/>
              <a:t>Paly</a:t>
            </a:r>
            <a:r>
              <a:rPr lang="es-ES_tradnl" dirty="0" smtClean="0"/>
              <a:t> para </a:t>
            </a:r>
            <a:r>
              <a:rPr lang="es-ES_tradnl" dirty="0"/>
              <a:t>obtener autorización para servicios que no son compatibles con la plataforma de servicios de Google Play con el </a:t>
            </a:r>
            <a:r>
              <a:rPr lang="es-ES_tradnl" dirty="0" err="1"/>
              <a:t>token</a:t>
            </a:r>
            <a:r>
              <a:rPr lang="es-ES_tradnl" dirty="0"/>
              <a:t> de </a:t>
            </a:r>
            <a:r>
              <a:rPr lang="es-ES_tradnl" dirty="0" smtClean="0"/>
              <a:t>acceso.</a:t>
            </a:r>
          </a:p>
          <a:p>
            <a:endParaRPr lang="es-ES_tradnl" dirty="0"/>
          </a:p>
          <a:p>
            <a:r>
              <a:rPr lang="es-ES_tradnl" dirty="0" smtClean="0"/>
              <a:t>El </a:t>
            </a:r>
            <a:r>
              <a:rPr lang="es-ES_tradnl" dirty="0" err="1" smtClean="0"/>
              <a:t>token</a:t>
            </a:r>
            <a:r>
              <a:rPr lang="es-ES_tradnl" dirty="0" smtClean="0"/>
              <a:t> de acceso nos permitirá realizar peticiones de </a:t>
            </a:r>
            <a:r>
              <a:rPr lang="es-ES_tradnl" dirty="0" err="1" smtClean="0"/>
              <a:t>fomra</a:t>
            </a:r>
            <a:r>
              <a:rPr lang="es-ES_tradnl" dirty="0" smtClean="0"/>
              <a:t> manual para obtener los datos deseados.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846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Authorization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87624" y="1412776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obtener un </a:t>
            </a:r>
            <a:r>
              <a:rPr lang="es-ES_tradnl" dirty="0" err="1"/>
              <a:t>token</a:t>
            </a:r>
            <a:r>
              <a:rPr lang="es-ES_tradnl" dirty="0"/>
              <a:t> de acceso, </a:t>
            </a:r>
            <a:r>
              <a:rPr lang="es-ES_tradnl" dirty="0" smtClean="0"/>
              <a:t>necesitamos una </a:t>
            </a:r>
            <a:r>
              <a:rPr lang="es-ES_tradnl" dirty="0"/>
              <a:t>cuenta de Google válida </a:t>
            </a:r>
            <a:r>
              <a:rPr lang="es-ES_tradnl" dirty="0" smtClean="0"/>
              <a:t>configurada en </a:t>
            </a:r>
            <a:r>
              <a:rPr lang="es-ES_tradnl" dirty="0"/>
              <a:t>el dispositivo.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</a:t>
            </a:r>
            <a:r>
              <a:rPr lang="es-ES" dirty="0" smtClean="0"/>
              <a:t>a</a:t>
            </a:r>
            <a:r>
              <a:rPr lang="es-ES_tradnl" dirty="0" err="1" smtClean="0"/>
              <a:t>ra</a:t>
            </a:r>
            <a:r>
              <a:rPr lang="es-ES_tradnl" dirty="0" smtClean="0"/>
              <a:t> obtener la cuenta necesitamos el </a:t>
            </a:r>
            <a:r>
              <a:rPr lang="es-ES_tradnl" dirty="0"/>
              <a:t>permiso </a:t>
            </a:r>
            <a:r>
              <a:rPr lang="es-ES_tradnl" dirty="0" smtClean="0"/>
              <a:t>GET_ACCOUNTS.</a:t>
            </a:r>
            <a:endParaRPr lang="es-ES" dirty="0"/>
          </a:p>
        </p:txBody>
      </p:sp>
      <p:pic>
        <p:nvPicPr>
          <p:cNvPr id="4" name="Imagen 3" descr="Captura de pantalla 2013-06-11 a la(s) 10.43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24944"/>
            <a:ext cx="776045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6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Authorization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048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Con una dirección de correo electrónico y el alcance del servicio </a:t>
            </a:r>
            <a:r>
              <a:rPr lang="es-ES_tradnl" dirty="0" smtClean="0"/>
              <a:t>podemos </a:t>
            </a:r>
            <a:r>
              <a:rPr lang="es-ES_tradnl" dirty="0"/>
              <a:t>obtener </a:t>
            </a:r>
            <a:r>
              <a:rPr lang="es-ES_tradnl" dirty="0" smtClean="0"/>
              <a:t>el </a:t>
            </a:r>
            <a:r>
              <a:rPr lang="es-ES_tradnl" dirty="0" err="1" smtClean="0"/>
              <a:t>token</a:t>
            </a:r>
            <a:r>
              <a:rPr lang="es-ES_tradnl" dirty="0" smtClean="0"/>
              <a:t> </a:t>
            </a:r>
            <a:r>
              <a:rPr lang="es-ES_tradnl" dirty="0"/>
              <a:t>de acceso.</a:t>
            </a:r>
          </a:p>
          <a:p>
            <a:endParaRPr lang="es-ES_tradnl" dirty="0" smtClean="0"/>
          </a:p>
          <a:p>
            <a:r>
              <a:rPr lang="es-ES_tradnl" dirty="0" err="1" smtClean="0"/>
              <a:t>GoogleAuthUtil.getToken</a:t>
            </a:r>
            <a:r>
              <a:rPr lang="es-ES_tradnl" dirty="0" smtClean="0"/>
              <a:t>(</a:t>
            </a:r>
            <a:r>
              <a:rPr lang="es-ES_tradnl" dirty="0"/>
              <a:t>) </a:t>
            </a:r>
            <a:endParaRPr lang="es-ES_tradnl" dirty="0" smtClean="0"/>
          </a:p>
          <a:p>
            <a:r>
              <a:rPr lang="es-ES_tradnl" dirty="0" smtClean="0"/>
              <a:t>Se usan en </a:t>
            </a:r>
            <a:r>
              <a:rPr lang="es-ES_tradnl" dirty="0"/>
              <a:t>una actividad </a:t>
            </a:r>
            <a:r>
              <a:rPr lang="es-ES_tradnl" dirty="0" smtClean="0"/>
              <a:t>en primer </a:t>
            </a:r>
            <a:r>
              <a:rPr lang="es-ES_tradnl" dirty="0"/>
              <a:t>plano donde se puede mostrar un cuadro de diálogo al usuario para manejar interactivamente </a:t>
            </a:r>
            <a:r>
              <a:rPr lang="es-ES_tradnl" dirty="0" smtClean="0"/>
              <a:t>los errores </a:t>
            </a:r>
            <a:r>
              <a:rPr lang="es-ES_tradnl" dirty="0"/>
              <a:t>de autorización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 smtClean="0"/>
              <a:t>getTokenWithNotification</a:t>
            </a:r>
            <a:r>
              <a:rPr lang="es-ES_tradnl" dirty="0" smtClean="0"/>
              <a:t>(</a:t>
            </a:r>
            <a:r>
              <a:rPr lang="es-ES_tradnl" dirty="0"/>
              <a:t>) </a:t>
            </a:r>
            <a:endParaRPr lang="es-ES_tradnl" dirty="0" smtClean="0"/>
          </a:p>
          <a:p>
            <a:r>
              <a:rPr lang="es-ES_tradnl" dirty="0" smtClean="0"/>
              <a:t>Se usa para obtener </a:t>
            </a:r>
            <a:r>
              <a:rPr lang="es-ES_tradnl" dirty="0"/>
              <a:t>la autorización </a:t>
            </a:r>
            <a:r>
              <a:rPr lang="es-ES_tradnl" dirty="0" smtClean="0"/>
              <a:t>desde </a:t>
            </a:r>
            <a:r>
              <a:rPr lang="es-ES_tradnl" dirty="0"/>
              <a:t>un servicio </a:t>
            </a:r>
            <a:r>
              <a:rPr lang="es-ES_tradnl" dirty="0" smtClean="0"/>
              <a:t>o </a:t>
            </a:r>
            <a:r>
              <a:rPr lang="es-ES_tradnl" dirty="0"/>
              <a:t>un adaptador de sincronización para que se muestre una notificación si se produce un error.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352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Authorization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 descr="Captura de pantalla 2013-06-11 a la(s) 10.46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8458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8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Authorization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8352928" cy="552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0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Authorization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8352928" cy="294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50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Authorization</a:t>
            </a:r>
            <a:r>
              <a:rPr lang="es-ES" dirty="0" smtClean="0"/>
              <a:t>.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32856"/>
            <a:ext cx="865467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5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Authorization</a:t>
            </a:r>
            <a:r>
              <a:rPr lang="es-ES" dirty="0" smtClean="0"/>
              <a:t>. Excepciones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71600" y="1844824"/>
            <a:ext cx="77768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UserRecoverableAuthException</a:t>
            </a:r>
            <a:r>
              <a:rPr lang="es-ES_tradnl" dirty="0"/>
              <a:t>: </a:t>
            </a:r>
            <a:endParaRPr lang="es-ES_tradnl" dirty="0" smtClean="0"/>
          </a:p>
          <a:p>
            <a:endParaRPr lang="es-ES_tradnl" dirty="0" smtClean="0"/>
          </a:p>
          <a:p>
            <a:pPr lvl="1"/>
            <a:r>
              <a:rPr lang="es-ES_tradnl" dirty="0" smtClean="0"/>
              <a:t>Esta </a:t>
            </a:r>
            <a:r>
              <a:rPr lang="es-ES_tradnl" dirty="0"/>
              <a:t>excepción se produce cuando se produce un error que los usuarios pueden resolver, como no permitir el acceso a sus cuentas o si han cambiado su contraseña. </a:t>
            </a:r>
            <a:endParaRPr lang="es-ES_tradnl" dirty="0" smtClean="0"/>
          </a:p>
          <a:p>
            <a:pPr lvl="1"/>
            <a:r>
              <a:rPr lang="es-ES_tradnl" dirty="0" smtClean="0"/>
              <a:t>Esta </a:t>
            </a:r>
            <a:r>
              <a:rPr lang="es-ES_tradnl" dirty="0"/>
              <a:t>clase de excepción contiene un </a:t>
            </a:r>
            <a:r>
              <a:rPr lang="es-ES_tradnl" dirty="0" smtClean="0"/>
              <a:t>INTENT al </a:t>
            </a:r>
            <a:r>
              <a:rPr lang="es-ES_tradnl" dirty="0"/>
              <a:t>que </a:t>
            </a:r>
            <a:r>
              <a:rPr lang="es-ES_tradnl" dirty="0" smtClean="0"/>
              <a:t>podemos llamar </a:t>
            </a:r>
            <a:r>
              <a:rPr lang="es-ES_tradnl" dirty="0"/>
              <a:t>para </a:t>
            </a:r>
            <a:r>
              <a:rPr lang="es-ES_tradnl" dirty="0" smtClean="0"/>
              <a:t>para solicitar una respuesta al </a:t>
            </a:r>
            <a:r>
              <a:rPr lang="es-ES_tradnl" dirty="0"/>
              <a:t>usuario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 smtClean="0"/>
              <a:t>GooglePlayServicesAvailabilityException</a:t>
            </a:r>
            <a:r>
              <a:rPr lang="es-ES_tradnl" dirty="0"/>
              <a:t>: </a:t>
            </a:r>
            <a:endParaRPr lang="es-ES_tradnl" dirty="0" smtClean="0"/>
          </a:p>
          <a:p>
            <a:endParaRPr lang="es-ES_tradnl" dirty="0" smtClean="0"/>
          </a:p>
          <a:p>
            <a:pPr lvl="1"/>
            <a:r>
              <a:rPr lang="es-ES_tradnl" dirty="0" smtClean="0"/>
              <a:t>Esta </a:t>
            </a:r>
            <a:r>
              <a:rPr lang="es-ES_tradnl" dirty="0"/>
              <a:t>excepción es un caso especial de </a:t>
            </a:r>
            <a:r>
              <a:rPr lang="es-ES_tradnl" dirty="0" err="1"/>
              <a:t>UserRecoverableAuthException</a:t>
            </a:r>
            <a:r>
              <a:rPr lang="es-ES_tradnl" dirty="0"/>
              <a:t> y ocurre cuando el </a:t>
            </a:r>
            <a:r>
              <a:rPr lang="es-ES_tradnl" dirty="0" smtClean="0"/>
              <a:t>APK de Google Play S</a:t>
            </a:r>
            <a:r>
              <a:rPr lang="es-ES" dirty="0" smtClean="0"/>
              <a:t>e</a:t>
            </a:r>
            <a:r>
              <a:rPr lang="es-ES_tradnl" dirty="0" err="1" smtClean="0"/>
              <a:t>rvices</a:t>
            </a:r>
            <a:r>
              <a:rPr lang="es-ES_tradnl" dirty="0" smtClean="0"/>
              <a:t> no </a:t>
            </a:r>
            <a:r>
              <a:rPr lang="es-ES_tradnl" dirty="0"/>
              <a:t>está instalado o no está disponible. </a:t>
            </a:r>
            <a:r>
              <a:rPr lang="es-ES_tradnl" dirty="0" smtClean="0"/>
              <a:t>Esta </a:t>
            </a:r>
            <a:r>
              <a:rPr lang="es-ES_tradnl" dirty="0"/>
              <a:t>excepción también contiene </a:t>
            </a:r>
            <a:r>
              <a:rPr lang="es-ES_tradnl" dirty="0" smtClean="0"/>
              <a:t>un INTENT que </a:t>
            </a:r>
            <a:r>
              <a:rPr lang="es-ES_tradnl" dirty="0"/>
              <a:t>se </a:t>
            </a:r>
            <a:r>
              <a:rPr lang="es-ES_tradnl" dirty="0" smtClean="0"/>
              <a:t>puede utilizar </a:t>
            </a:r>
            <a:r>
              <a:rPr lang="es-ES_tradnl" dirty="0"/>
              <a:t>para iniciar una actividad para resolver el problema</a:t>
            </a:r>
            <a:r>
              <a:rPr lang="es-ES_tradnl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05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7624" y="1484784"/>
            <a:ext cx="7848872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Para </a:t>
            </a:r>
            <a:r>
              <a:rPr lang="es-ES_tradnl" dirty="0" smtClean="0"/>
              <a:t>preparar el entorno de </a:t>
            </a:r>
            <a:r>
              <a:rPr lang="es-ES_tradnl" dirty="0"/>
              <a:t>desarrollo:</a:t>
            </a:r>
          </a:p>
          <a:p>
            <a:endParaRPr lang="es-ES_tradnl" dirty="0"/>
          </a:p>
          <a:p>
            <a:r>
              <a:rPr lang="es-ES_tradnl" dirty="0" smtClean="0"/>
              <a:t>En el administrador del SDK debemos descargar Google Play que se </a:t>
            </a:r>
            <a:r>
              <a:rPr lang="es-ES_tradnl" dirty="0" err="1" smtClean="0"/>
              <a:t>encunetra</a:t>
            </a:r>
            <a:r>
              <a:rPr lang="es-ES_tradnl" dirty="0" smtClean="0"/>
              <a:t> en Opciones adicionales.</a:t>
            </a:r>
          </a:p>
          <a:p>
            <a:endParaRPr lang="es-ES_tradnl" dirty="0"/>
          </a:p>
          <a:p>
            <a:r>
              <a:rPr lang="es-ES_tradnl" dirty="0" smtClean="0"/>
              <a:t>El SDK </a:t>
            </a:r>
            <a:r>
              <a:rPr lang="es-ES_tradnl" dirty="0"/>
              <a:t>se guarda en </a:t>
            </a:r>
            <a:r>
              <a:rPr lang="es-ES_tradnl" dirty="0" smtClean="0"/>
              <a:t>la carpeta del SDK </a:t>
            </a:r>
            <a:r>
              <a:rPr lang="es-ES_tradnl" dirty="0"/>
              <a:t>en &lt;</a:t>
            </a:r>
            <a:r>
              <a:rPr lang="es-ES_tradnl" dirty="0" err="1"/>
              <a:t>android-sdk</a:t>
            </a:r>
            <a:r>
              <a:rPr lang="es-ES_tradnl" dirty="0"/>
              <a:t>&gt; / extras / </a:t>
            </a:r>
            <a:r>
              <a:rPr lang="es-ES_tradnl" dirty="0" err="1"/>
              <a:t>google</a:t>
            </a:r>
            <a:r>
              <a:rPr lang="es-ES_tradnl" dirty="0"/>
              <a:t> / </a:t>
            </a:r>
            <a:r>
              <a:rPr lang="es-ES_tradnl" dirty="0" err="1"/>
              <a:t>google_play_services</a:t>
            </a:r>
            <a:r>
              <a:rPr lang="es-ES_tradnl" dirty="0"/>
              <a:t> /</a:t>
            </a:r>
            <a:r>
              <a:rPr lang="es-ES_tradnl" dirty="0" smtClean="0"/>
              <a:t>.</a:t>
            </a:r>
          </a:p>
          <a:p>
            <a:endParaRPr lang="es-ES_tradnl" dirty="0" smtClean="0"/>
          </a:p>
          <a:p>
            <a:r>
              <a:rPr lang="es-ES_tradnl" dirty="0" smtClean="0"/>
              <a:t>Si queremos probar la </a:t>
            </a:r>
            <a:r>
              <a:rPr lang="es-ES_tradnl" dirty="0"/>
              <a:t>aplicación en el </a:t>
            </a:r>
            <a:r>
              <a:rPr lang="es-ES_tradnl" dirty="0" smtClean="0"/>
              <a:t>emulador necesitamos </a:t>
            </a:r>
            <a:r>
              <a:rPr lang="es-ES_tradnl" dirty="0" err="1" smtClean="0"/>
              <a:t>Android</a:t>
            </a:r>
            <a:r>
              <a:rPr lang="es-ES_tradnl" dirty="0" smtClean="0"/>
              <a:t> </a:t>
            </a:r>
            <a:r>
              <a:rPr lang="es-ES_tradnl" dirty="0"/>
              <a:t>4.2.2 (API 17) o una versión </a:t>
            </a:r>
            <a:r>
              <a:rPr lang="es-ES_tradnl" dirty="0" smtClean="0"/>
              <a:t>superior.</a:t>
            </a:r>
          </a:p>
          <a:p>
            <a:endParaRPr lang="es-ES_tradnl" dirty="0"/>
          </a:p>
          <a:p>
            <a:r>
              <a:rPr lang="es-ES_tradnl" dirty="0" smtClean="0"/>
              <a:t>Copiamos </a:t>
            </a:r>
            <a:r>
              <a:rPr lang="es-ES_tradnl" dirty="0"/>
              <a:t>el proyecto de biblioteca </a:t>
            </a:r>
            <a:r>
              <a:rPr lang="es-ES_tradnl" dirty="0" smtClean="0"/>
              <a:t>que se encuentra en </a:t>
            </a:r>
            <a:r>
              <a:rPr lang="es-ES_tradnl" dirty="0"/>
              <a:t>&lt;</a:t>
            </a:r>
            <a:r>
              <a:rPr lang="es-ES_tradnl" dirty="0" err="1"/>
              <a:t>android-sdk</a:t>
            </a:r>
            <a:r>
              <a:rPr lang="es-ES_tradnl" dirty="0"/>
              <a:t>&gt; / extras / </a:t>
            </a:r>
            <a:r>
              <a:rPr lang="es-ES_tradnl" dirty="0" err="1"/>
              <a:t>google</a:t>
            </a:r>
            <a:r>
              <a:rPr lang="es-ES_tradnl" dirty="0"/>
              <a:t> / </a:t>
            </a:r>
            <a:r>
              <a:rPr lang="es-ES_tradnl" dirty="0" err="1"/>
              <a:t>google_play_services</a:t>
            </a:r>
            <a:r>
              <a:rPr lang="es-ES_tradnl" dirty="0"/>
              <a:t> / </a:t>
            </a:r>
            <a:r>
              <a:rPr lang="es-ES_tradnl" dirty="0" err="1"/>
              <a:t>libproject</a:t>
            </a:r>
            <a:r>
              <a:rPr lang="es-ES_tradnl" dirty="0"/>
              <a:t> / </a:t>
            </a:r>
            <a:r>
              <a:rPr lang="es-ES_tradnl" dirty="0" err="1"/>
              <a:t>google-play-services_lib</a:t>
            </a:r>
            <a:r>
              <a:rPr lang="es-ES_tradnl" dirty="0"/>
              <a:t> / a </a:t>
            </a:r>
            <a:r>
              <a:rPr lang="es-ES_tradnl" dirty="0" smtClean="0"/>
              <a:t>nuestro proyecto.</a:t>
            </a:r>
          </a:p>
          <a:p>
            <a:endParaRPr lang="es-ES_tradnl" dirty="0"/>
          </a:p>
          <a:p>
            <a:r>
              <a:rPr lang="es-ES_tradnl" dirty="0" smtClean="0"/>
              <a:t>Importamos la biblioteca a nuestro proyecto.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821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Authorization</a:t>
            </a:r>
            <a:r>
              <a:rPr lang="es-ES" dirty="0" smtClean="0"/>
              <a:t>. Excepciones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15616" y="1844824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GoogleAuthException</a:t>
            </a:r>
            <a:r>
              <a:rPr lang="es-ES_tradnl" dirty="0"/>
              <a:t>: </a:t>
            </a:r>
            <a:endParaRPr lang="es-ES_tradnl" dirty="0" smtClean="0"/>
          </a:p>
          <a:p>
            <a:endParaRPr lang="es-ES_tradnl" dirty="0" smtClean="0"/>
          </a:p>
          <a:p>
            <a:pPr lvl="1"/>
            <a:r>
              <a:rPr lang="es-ES_tradnl" dirty="0" smtClean="0"/>
              <a:t>Esta </a:t>
            </a:r>
            <a:r>
              <a:rPr lang="es-ES_tradnl" dirty="0"/>
              <a:t>excepción se produce cuando falla la autorización, por ejemplo, cuando </a:t>
            </a:r>
            <a:r>
              <a:rPr lang="es-ES_tradnl" dirty="0" smtClean="0"/>
              <a:t>no se </a:t>
            </a:r>
            <a:r>
              <a:rPr lang="es-ES_tradnl" dirty="0"/>
              <a:t>especifica un ámbito válido o si la dirección de correo electrónico utilizada para la autorización no </a:t>
            </a:r>
            <a:r>
              <a:rPr lang="es-ES_tradnl" dirty="0" smtClean="0"/>
              <a:t>está en </a:t>
            </a:r>
            <a:r>
              <a:rPr lang="es-ES_tradnl" dirty="0"/>
              <a:t>el dispositivo del usuario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UserRecoverableNotifiedException</a:t>
            </a:r>
            <a:r>
              <a:rPr lang="es-ES_tradnl" dirty="0"/>
              <a:t>: </a:t>
            </a:r>
            <a:endParaRPr lang="es-ES_tradnl" dirty="0" smtClean="0"/>
          </a:p>
          <a:p>
            <a:endParaRPr lang="es-ES_tradnl" dirty="0" smtClean="0"/>
          </a:p>
          <a:p>
            <a:pPr lvl="1"/>
            <a:r>
              <a:rPr lang="es-ES_tradnl" dirty="0" smtClean="0"/>
              <a:t>Esta </a:t>
            </a:r>
            <a:r>
              <a:rPr lang="es-ES_tradnl" dirty="0"/>
              <a:t>excepción se produce cuando la autorización falla al utilizar uno de los </a:t>
            </a:r>
            <a:r>
              <a:rPr lang="es-ES_tradnl" dirty="0" smtClean="0"/>
              <a:t>métodos </a:t>
            </a:r>
            <a:r>
              <a:rPr lang="es-ES_tradnl" dirty="0" err="1" smtClean="0"/>
              <a:t>getTokenWithNotification</a:t>
            </a:r>
            <a:r>
              <a:rPr lang="es-ES_tradnl" dirty="0" smtClean="0"/>
              <a:t>(</a:t>
            </a:r>
            <a:r>
              <a:rPr lang="es-ES_tradnl" dirty="0"/>
              <a:t>) </a:t>
            </a:r>
            <a:r>
              <a:rPr lang="es-ES_tradnl" dirty="0" smtClean="0"/>
              <a:t>y </a:t>
            </a:r>
            <a:r>
              <a:rPr lang="es-ES_tradnl" dirty="0"/>
              <a:t>el error </a:t>
            </a:r>
            <a:r>
              <a:rPr lang="es-ES_tradnl" dirty="0" smtClean="0"/>
              <a:t>se puede solucionar por parte del usuario.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065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Authorization</a:t>
            </a:r>
            <a:r>
              <a:rPr lang="es-ES" dirty="0" smtClean="0"/>
              <a:t>. Uso del TOKEN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 descr="Captura de pantalla 2013-06-11 a la(s) 11.03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7632848" cy="55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3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Antes de poder comenzar a integrar funciones de Google+ </a:t>
            </a:r>
            <a:r>
              <a:rPr lang="es-ES_tradnl" dirty="0" smtClean="0"/>
              <a:t>tenemos que crear </a:t>
            </a:r>
            <a:r>
              <a:rPr lang="es-ES_tradnl" dirty="0"/>
              <a:t>un proyecto </a:t>
            </a:r>
            <a:r>
              <a:rPr lang="es-ES_tradnl" dirty="0" smtClean="0"/>
              <a:t>en la consola de </a:t>
            </a:r>
            <a:r>
              <a:rPr lang="es-ES_tradnl" dirty="0"/>
              <a:t>Google </a:t>
            </a:r>
            <a:r>
              <a:rPr lang="es-ES_tradnl" dirty="0" err="1" smtClean="0"/>
              <a:t>APIs</a:t>
            </a:r>
            <a:r>
              <a:rPr lang="es-ES_tradnl" dirty="0" smtClean="0"/>
              <a:t>, activar el API de G+ e </a:t>
            </a:r>
            <a:r>
              <a:rPr lang="es-ES_tradnl" dirty="0"/>
              <a:t>inicializar el </a:t>
            </a:r>
            <a:r>
              <a:rPr lang="es-ES_tradnl" dirty="0" err="1"/>
              <a:t>PlusClient</a:t>
            </a:r>
            <a:r>
              <a:rPr lang="es-ES_tradnl" dirty="0"/>
              <a:t> </a:t>
            </a:r>
            <a:r>
              <a:rPr lang="es-ES_tradnl" dirty="0" smtClean="0"/>
              <a:t>en nuestra aplicación</a:t>
            </a:r>
            <a:endParaRPr lang="es-ES" dirty="0"/>
          </a:p>
        </p:txBody>
      </p:sp>
      <p:pic>
        <p:nvPicPr>
          <p:cNvPr id="4" name="Imagen 3" descr="Captura de pantalla 2013-06-11 a la(s) 11.49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861048"/>
            <a:ext cx="8244408" cy="2855979"/>
          </a:xfrm>
          <a:prstGeom prst="rect">
            <a:avLst/>
          </a:prstGeom>
        </p:spPr>
      </p:pic>
      <p:pic>
        <p:nvPicPr>
          <p:cNvPr id="5" name="Imagen 4" descr="Captura de pantalla 2013-06-11 a la(s) 12.55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36912"/>
            <a:ext cx="457353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3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Debemos habilitar el acceso O</a:t>
            </a:r>
            <a:r>
              <a:rPr lang="es-ES" dirty="0" smtClean="0"/>
              <a:t>a</a:t>
            </a:r>
            <a:r>
              <a:rPr lang="es-ES_tradnl" dirty="0" err="1" smtClean="0"/>
              <a:t>uth</a:t>
            </a:r>
            <a:r>
              <a:rPr lang="es-ES_tradnl" dirty="0" smtClean="0"/>
              <a:t> 2.0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132856"/>
            <a:ext cx="5760640" cy="412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7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1277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Necesitamos el </a:t>
            </a:r>
            <a:r>
              <a:rPr lang="es-ES_tradnl" dirty="0" err="1" smtClean="0"/>
              <a:t>fingerprint</a:t>
            </a:r>
            <a:r>
              <a:rPr lang="es-ES_tradnl" dirty="0" smtClean="0"/>
              <a:t> de nuestra aplicación.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03" y="2132856"/>
            <a:ext cx="5431378" cy="412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1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0"/>
            <a:ext cx="5400600" cy="69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3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268760"/>
            <a:ext cx="3941948" cy="543419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51521" y="1916832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Como en el resto de servicios, necesitamos añadir el SDK de Google Play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Es conveniente comprobar el estado del APK como en el resto de servicios.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11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objeto </a:t>
            </a:r>
            <a:r>
              <a:rPr lang="es-ES_tradnl" dirty="0" err="1"/>
              <a:t>PlusClient</a:t>
            </a:r>
            <a:r>
              <a:rPr lang="es-ES_tradnl" dirty="0"/>
              <a:t> se utiliza para </a:t>
            </a:r>
            <a:r>
              <a:rPr lang="es-ES_tradnl" dirty="0" smtClean="0"/>
              <a:t>comunicarnos </a:t>
            </a:r>
            <a:r>
              <a:rPr lang="es-ES_tradnl" dirty="0"/>
              <a:t>con el servicio de Google + y se activa después de una conexión asíncrona se ha establecido con el servicio.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Debido </a:t>
            </a:r>
            <a:r>
              <a:rPr lang="es-ES_tradnl" dirty="0"/>
              <a:t>a que el cliente realiza una conexión a un servicio, </a:t>
            </a:r>
            <a:r>
              <a:rPr lang="es-ES_tradnl" dirty="0" smtClean="0"/>
              <a:t>tenemos que asegurarnos que </a:t>
            </a:r>
            <a:r>
              <a:rPr lang="es-ES_tradnl" dirty="0"/>
              <a:t>el método </a:t>
            </a:r>
            <a:r>
              <a:rPr lang="es-ES_tradnl" dirty="0" err="1"/>
              <a:t>PlusClient.disconnect</a:t>
            </a:r>
            <a:r>
              <a:rPr lang="es-ES_tradnl" dirty="0"/>
              <a:t> se llama cuando sea </a:t>
            </a:r>
            <a:r>
              <a:rPr lang="es-ES_tradnl" dirty="0" smtClean="0"/>
              <a:t>apropiado.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Debemos administrar </a:t>
            </a:r>
            <a:r>
              <a:rPr lang="es-ES_tradnl" dirty="0"/>
              <a:t>el ciclo de vida </a:t>
            </a:r>
            <a:r>
              <a:rPr lang="es-ES_tradnl" dirty="0" smtClean="0"/>
              <a:t>del </a:t>
            </a:r>
            <a:r>
              <a:rPr lang="es-ES_tradnl" dirty="0" err="1"/>
              <a:t>PlusClient</a:t>
            </a:r>
            <a:r>
              <a:rPr lang="es-ES_tradnl" dirty="0"/>
              <a:t> </a:t>
            </a:r>
            <a:r>
              <a:rPr lang="es-ES_tradnl" dirty="0" smtClean="0"/>
              <a:t>junto con el ciclo de vida de la actividad que lo incluye.</a:t>
            </a:r>
            <a:endParaRPr lang="es-ES_tradnl" dirty="0"/>
          </a:p>
          <a:p>
            <a:pPr lvl="1"/>
            <a:endParaRPr lang="es-ES_tradnl" dirty="0"/>
          </a:p>
          <a:p>
            <a:pPr lvl="1"/>
            <a:r>
              <a:rPr lang="es-ES_tradnl" dirty="0"/>
              <a:t>Inicializar el objeto </a:t>
            </a:r>
            <a:r>
              <a:rPr lang="es-ES_tradnl" dirty="0" err="1"/>
              <a:t>PlusClient</a:t>
            </a:r>
            <a:r>
              <a:rPr lang="es-ES_tradnl" dirty="0"/>
              <a:t> en el controlador </a:t>
            </a:r>
            <a:r>
              <a:rPr lang="es-ES_tradnl" dirty="0" err="1"/>
              <a:t>Activity.onCreate</a:t>
            </a:r>
            <a:r>
              <a:rPr lang="es-ES_tradnl" dirty="0"/>
              <a:t>.</a:t>
            </a:r>
          </a:p>
          <a:p>
            <a:pPr lvl="1"/>
            <a:r>
              <a:rPr lang="es-ES_tradnl" dirty="0" smtClean="0"/>
              <a:t>Invocar </a:t>
            </a:r>
            <a:r>
              <a:rPr lang="es-ES_tradnl" dirty="0" err="1" smtClean="0"/>
              <a:t>PlusClient.connect</a:t>
            </a:r>
            <a:r>
              <a:rPr lang="es-ES_tradnl" dirty="0" smtClean="0"/>
              <a:t> </a:t>
            </a:r>
            <a:r>
              <a:rPr lang="es-ES_tradnl" dirty="0"/>
              <a:t>durante </a:t>
            </a:r>
            <a:r>
              <a:rPr lang="es-ES_tradnl" dirty="0" err="1"/>
              <a:t>Activity.onStart</a:t>
            </a:r>
            <a:r>
              <a:rPr lang="es-ES_tradnl" dirty="0"/>
              <a:t>.</a:t>
            </a:r>
          </a:p>
          <a:p>
            <a:pPr lvl="1"/>
            <a:r>
              <a:rPr lang="es-ES_tradnl" dirty="0" smtClean="0"/>
              <a:t>Invocar </a:t>
            </a:r>
            <a:r>
              <a:rPr lang="es-ES_tradnl" dirty="0" err="1" smtClean="0"/>
              <a:t>PlusClient.disconnect</a:t>
            </a:r>
            <a:r>
              <a:rPr lang="es-ES_tradnl" dirty="0" smtClean="0"/>
              <a:t> </a:t>
            </a:r>
            <a:r>
              <a:rPr lang="es-ES_tradnl" dirty="0"/>
              <a:t>durante </a:t>
            </a:r>
            <a:r>
              <a:rPr lang="es-ES_tradnl" dirty="0" err="1"/>
              <a:t>Activity.onStop</a:t>
            </a:r>
            <a:r>
              <a:rPr lang="es-ES_tradnl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205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Inicialización del cliente. Objetos e Interfaces</a:t>
            </a:r>
            <a:endParaRPr lang="es-ES" dirty="0"/>
          </a:p>
        </p:txBody>
      </p:sp>
      <p:pic>
        <p:nvPicPr>
          <p:cNvPr id="2" name="Imagen 1" descr="Captura de pantalla 2013-06-11 a la(s) 12.15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8920"/>
            <a:ext cx="9144000" cy="273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7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Inicialización del cliente. Fallos de conexión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32855"/>
            <a:ext cx="7848872" cy="37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8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556792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Si </a:t>
            </a:r>
            <a:r>
              <a:rPr lang="es-ES_tradnl" dirty="0" smtClean="0"/>
              <a:t>estamos </a:t>
            </a:r>
            <a:r>
              <a:rPr lang="es-ES_tradnl" dirty="0"/>
              <a:t>utilizando </a:t>
            </a:r>
            <a:r>
              <a:rPr lang="es-ES_tradnl" dirty="0" err="1"/>
              <a:t>ProGuard</a:t>
            </a:r>
            <a:r>
              <a:rPr lang="es-ES_tradnl" dirty="0"/>
              <a:t>, </a:t>
            </a:r>
            <a:r>
              <a:rPr lang="es-ES_tradnl" dirty="0" smtClean="0"/>
              <a:t>añadiremos </a:t>
            </a:r>
            <a:r>
              <a:rPr lang="es-ES_tradnl" dirty="0"/>
              <a:t>las siguientes líneas en el archivo &lt;</a:t>
            </a:r>
            <a:r>
              <a:rPr lang="es-ES_tradnl" dirty="0" err="1"/>
              <a:t>project_directory</a:t>
            </a:r>
            <a:r>
              <a:rPr lang="es-ES_tradnl" dirty="0"/>
              <a:t>&gt; / </a:t>
            </a:r>
            <a:r>
              <a:rPr lang="es-ES_tradnl" dirty="0" err="1"/>
              <a:t>Proguard-project.txt</a:t>
            </a:r>
            <a:r>
              <a:rPr lang="es-ES_tradnl" dirty="0"/>
              <a:t> para </a:t>
            </a:r>
            <a:r>
              <a:rPr lang="es-ES_tradnl" dirty="0" smtClean="0"/>
              <a:t>evitar que </a:t>
            </a:r>
            <a:r>
              <a:rPr lang="es-ES_tradnl" dirty="0" err="1" smtClean="0"/>
              <a:t>ProGuard</a:t>
            </a:r>
            <a:r>
              <a:rPr lang="es-ES_tradnl" dirty="0" smtClean="0"/>
              <a:t> elimine clases requeridas de la biblioteca.</a:t>
            </a:r>
            <a:endParaRPr lang="es-ES" dirty="0"/>
          </a:p>
        </p:txBody>
      </p:sp>
      <p:pic>
        <p:nvPicPr>
          <p:cNvPr id="3" name="Imagen 2" descr="Captura de pantalla 2013-06-10 a la(s) 13.22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501008"/>
            <a:ext cx="5461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Inicialización del cliente. Fallos de conexión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80928"/>
            <a:ext cx="7848872" cy="173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1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Inicialización del cliente. Instanciar el cliente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80928"/>
            <a:ext cx="868778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48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Inicialización del cliente. Conectar y desconectar el cliente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132856"/>
            <a:ext cx="434011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9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Inicialización del cliente. Una vez conectado podemos trabajar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08920"/>
            <a:ext cx="8293665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1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Inicialización del cliente. </a:t>
            </a:r>
          </a:p>
          <a:p>
            <a:r>
              <a:rPr lang="es-ES_tradnl" dirty="0" smtClean="0"/>
              <a:t>Si el dispositivo no tiene instalada la aplicación de G+, podemos sugerir su instalación al usuario.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068960"/>
            <a:ext cx="731663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1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Boton</a:t>
            </a:r>
            <a:r>
              <a:rPr lang="es-ES_tradnl" dirty="0" smtClean="0"/>
              <a:t> de </a:t>
            </a:r>
            <a:r>
              <a:rPr lang="es-ES_tradnl" dirty="0" err="1" smtClean="0"/>
              <a:t>login</a:t>
            </a:r>
            <a:endParaRPr lang="es-ES" dirty="0"/>
          </a:p>
        </p:txBody>
      </p:sp>
      <p:pic>
        <p:nvPicPr>
          <p:cNvPr id="4" name="Imagen 3" descr="Captura de pantalla 2013-06-11 a la(s) 13.09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76872"/>
            <a:ext cx="5832648" cy="1296144"/>
          </a:xfrm>
          <a:prstGeom prst="rect">
            <a:avLst/>
          </a:prstGeom>
        </p:spPr>
      </p:pic>
      <p:pic>
        <p:nvPicPr>
          <p:cNvPr id="5" name="Imagen 4" descr="Captura de pantalla 2013-06-11 a la(s) 16.35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" y="3978246"/>
            <a:ext cx="9144000" cy="13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Boton</a:t>
            </a:r>
            <a:r>
              <a:rPr lang="es-ES_tradnl" dirty="0" smtClean="0"/>
              <a:t> de </a:t>
            </a:r>
            <a:r>
              <a:rPr lang="es-ES_tradnl" dirty="0" err="1" smtClean="0"/>
              <a:t>login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0848"/>
            <a:ext cx="7416824" cy="3984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08920"/>
            <a:ext cx="861066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6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Boton</a:t>
            </a:r>
            <a:r>
              <a:rPr lang="es-ES_tradnl" dirty="0" smtClean="0"/>
              <a:t> de </a:t>
            </a:r>
            <a:r>
              <a:rPr lang="es-ES_tradnl" dirty="0" err="1" smtClean="0"/>
              <a:t>login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847969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9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/>
              <a:t>L</a:t>
            </a:r>
            <a:r>
              <a:rPr lang="es-ES_tradnl" dirty="0" err="1" smtClean="0"/>
              <a:t>ogout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2204864"/>
            <a:ext cx="678770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Compartir.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811522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5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187624" y="1628800"/>
            <a:ext cx="74888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Google </a:t>
            </a:r>
            <a:r>
              <a:rPr lang="es-ES_tradnl" dirty="0"/>
              <a:t>Play ofrece actualizaciones de los servicios para los usuarios de </a:t>
            </a:r>
            <a:r>
              <a:rPr lang="es-ES_tradnl" dirty="0" err="1"/>
              <a:t>Android</a:t>
            </a:r>
            <a:r>
              <a:rPr lang="es-ES_tradnl" dirty="0"/>
              <a:t> 2.2 a través de la aplicación Google Play </a:t>
            </a:r>
            <a:r>
              <a:rPr lang="es-ES_tradnl" dirty="0" err="1"/>
              <a:t>Store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Sin </a:t>
            </a:r>
            <a:r>
              <a:rPr lang="es-ES_tradnl" dirty="0"/>
              <a:t>embargo, las actualizaciones </a:t>
            </a:r>
            <a:r>
              <a:rPr lang="es-ES_tradnl" dirty="0" smtClean="0"/>
              <a:t>puede que no lleguen </a:t>
            </a:r>
            <a:r>
              <a:rPr lang="es-ES_tradnl" dirty="0"/>
              <a:t>a todos los usuarios inmediatamente.</a:t>
            </a:r>
          </a:p>
          <a:p>
            <a:endParaRPr lang="es-ES_tradnl" dirty="0"/>
          </a:p>
          <a:p>
            <a:r>
              <a:rPr lang="es-ES_tradnl" dirty="0" smtClean="0"/>
              <a:t>Debido </a:t>
            </a:r>
            <a:r>
              <a:rPr lang="es-ES_tradnl" dirty="0"/>
              <a:t>a que es difícil anticipar el estado de cada dispositivo, siempre se debe consultar </a:t>
            </a:r>
            <a:r>
              <a:rPr lang="es-ES_tradnl" dirty="0" smtClean="0"/>
              <a:t>el estado del dispositivo antes </a:t>
            </a:r>
            <a:r>
              <a:rPr lang="es-ES_tradnl" dirty="0"/>
              <a:t>de acceder </a:t>
            </a:r>
            <a:r>
              <a:rPr lang="es-ES_tradnl" dirty="0" smtClean="0"/>
              <a:t>a los servicios de Play. </a:t>
            </a:r>
          </a:p>
          <a:p>
            <a:endParaRPr lang="es-ES_tradnl" dirty="0"/>
          </a:p>
          <a:p>
            <a:r>
              <a:rPr lang="es-ES_tradnl" dirty="0" smtClean="0"/>
              <a:t>Para </a:t>
            </a:r>
            <a:r>
              <a:rPr lang="es-ES_tradnl" dirty="0"/>
              <a:t>muchas aplicaciones, el mejor momento para comprobar es en el método </a:t>
            </a:r>
            <a:r>
              <a:rPr lang="es-ES_tradnl" dirty="0" err="1"/>
              <a:t>onResume</a:t>
            </a:r>
            <a:r>
              <a:rPr lang="es-ES_tradnl" dirty="0"/>
              <a:t> () de la actividad principal.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8101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App </a:t>
            </a:r>
            <a:r>
              <a:rPr lang="es-ES_tradnl" dirty="0" err="1" smtClean="0"/>
              <a:t>Activities</a:t>
            </a:r>
            <a:r>
              <a:rPr lang="es-ES_tradnl" dirty="0" smtClean="0"/>
              <a:t>.</a:t>
            </a:r>
            <a:endParaRPr lang="es-ES" dirty="0"/>
          </a:p>
        </p:txBody>
      </p:sp>
      <p:pic>
        <p:nvPicPr>
          <p:cNvPr id="2" name="Imagen 1" descr="Captura de pantalla 2013-06-11 a la(s) 16.52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988840"/>
            <a:ext cx="852627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3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App </a:t>
            </a:r>
            <a:r>
              <a:rPr lang="es-ES_tradnl" dirty="0" err="1" smtClean="0"/>
              <a:t>Activities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207279"/>
            <a:ext cx="8526271" cy="34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3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App </a:t>
            </a:r>
            <a:r>
              <a:rPr lang="es-ES_tradnl" dirty="0" err="1" smtClean="0"/>
              <a:t>Activities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24944"/>
            <a:ext cx="5040559" cy="1062975"/>
          </a:xfrm>
          <a:prstGeom prst="rect">
            <a:avLst/>
          </a:prstGeom>
        </p:spPr>
      </p:pic>
      <p:pic>
        <p:nvPicPr>
          <p:cNvPr id="4" name="Imagen 3" descr="Captura de pantalla 2013-06-11 a la(s) 16.55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00808"/>
            <a:ext cx="1790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34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App </a:t>
            </a:r>
            <a:r>
              <a:rPr lang="es-ES_tradnl" dirty="0" err="1" smtClean="0"/>
              <a:t>Activities</a:t>
            </a:r>
            <a:r>
              <a:rPr lang="es-ES_tradnl" dirty="0" smtClean="0"/>
              <a:t>. Sin destino</a:t>
            </a:r>
            <a:endParaRPr lang="es-ES" dirty="0"/>
          </a:p>
        </p:txBody>
      </p:sp>
      <p:pic>
        <p:nvPicPr>
          <p:cNvPr id="5" name="Imagen 4" descr="Captura de pantalla 2013-06-11 a la(s) 16.58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" y="2060848"/>
            <a:ext cx="9144000" cy="2775045"/>
          </a:xfrm>
          <a:prstGeom prst="rect">
            <a:avLst/>
          </a:prstGeom>
        </p:spPr>
      </p:pic>
      <p:pic>
        <p:nvPicPr>
          <p:cNvPr id="2" name="Imagen 1" descr="Captura de pantalla 2013-06-11 a la(s) 16.53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5373216"/>
            <a:ext cx="3733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2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App </a:t>
            </a:r>
            <a:r>
              <a:rPr lang="es-ES_tradnl" dirty="0" err="1" smtClean="0"/>
              <a:t>Activities</a:t>
            </a:r>
            <a:r>
              <a:rPr lang="es-ES_tradnl" dirty="0" smtClean="0"/>
              <a:t>. Listado.</a:t>
            </a:r>
            <a:endParaRPr lang="es-ES" dirty="0"/>
          </a:p>
        </p:txBody>
      </p:sp>
      <p:pic>
        <p:nvPicPr>
          <p:cNvPr id="4" name="Imagen 3" descr="Captura de pantalla 2013-06-11 a la(s) 17.01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204864"/>
            <a:ext cx="9067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5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App </a:t>
            </a:r>
            <a:r>
              <a:rPr lang="es-ES_tradnl" dirty="0" err="1" smtClean="0"/>
              <a:t>Activities</a:t>
            </a:r>
            <a:r>
              <a:rPr lang="es-ES_tradnl" dirty="0" smtClean="0"/>
              <a:t>. Eliminar.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564904"/>
            <a:ext cx="6048672" cy="9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36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Recomendar.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0848"/>
            <a:ext cx="6683559" cy="1440160"/>
          </a:xfrm>
          <a:prstGeom prst="rect">
            <a:avLst/>
          </a:prstGeom>
        </p:spPr>
      </p:pic>
      <p:pic>
        <p:nvPicPr>
          <p:cNvPr id="2" name="Imagen 1" descr="Captura de pantalla 2013-06-11 a la(s) 17.08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573016"/>
            <a:ext cx="7048500" cy="317500"/>
          </a:xfrm>
          <a:prstGeom prst="rect">
            <a:avLst/>
          </a:prstGeom>
        </p:spPr>
      </p:pic>
      <p:pic>
        <p:nvPicPr>
          <p:cNvPr id="5" name="Imagen 4" descr="Captura de pantalla 2013-06-11 a la(s) 17.08.3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21088"/>
            <a:ext cx="8343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7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People</a:t>
            </a:r>
            <a:r>
              <a:rPr lang="es-ES_tradnl" dirty="0" smtClean="0"/>
              <a:t>. Listado</a:t>
            </a:r>
            <a:endParaRPr lang="es-ES" dirty="0"/>
          </a:p>
        </p:txBody>
      </p:sp>
      <p:pic>
        <p:nvPicPr>
          <p:cNvPr id="6" name="Imagen 5" descr="Captura de pantalla 2013-06-11 a la(s) 17.11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04864"/>
            <a:ext cx="7594600" cy="1155700"/>
          </a:xfrm>
          <a:prstGeom prst="rect">
            <a:avLst/>
          </a:prstGeom>
        </p:spPr>
      </p:pic>
      <p:pic>
        <p:nvPicPr>
          <p:cNvPr id="7" name="Imagen 6" descr="Captura de pantalla 2013-06-11 a la(s) 17.11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221088"/>
            <a:ext cx="6859744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87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People</a:t>
            </a:r>
            <a:r>
              <a:rPr lang="es-ES_tradnl" dirty="0" smtClean="0"/>
              <a:t>. Listado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04864"/>
            <a:ext cx="771835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4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Google+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71600" y="1474338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err="1" smtClean="0"/>
              <a:t>People</a:t>
            </a:r>
            <a:r>
              <a:rPr lang="es-ES_tradnl" dirty="0" smtClean="0"/>
              <a:t>. Perfil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7718356" cy="1188443"/>
          </a:xfrm>
          <a:prstGeom prst="rect">
            <a:avLst/>
          </a:prstGeom>
        </p:spPr>
      </p:pic>
      <p:pic>
        <p:nvPicPr>
          <p:cNvPr id="2" name="Imagen 1" descr="Captura de pantalla 2013-06-11 a la(s) 17.13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01007"/>
            <a:ext cx="4896544" cy="1612277"/>
          </a:xfrm>
          <a:prstGeom prst="rect">
            <a:avLst/>
          </a:prstGeom>
        </p:spPr>
      </p:pic>
      <p:pic>
        <p:nvPicPr>
          <p:cNvPr id="4" name="Imagen 3" descr="Captura de pantalla 2013-06-11 a la(s) 17.14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8" y="5085184"/>
            <a:ext cx="7213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3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3168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Google Play </a:t>
            </a:r>
            <a:r>
              <a:rPr lang="es-ES" dirty="0" err="1" smtClean="0"/>
              <a:t>Services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8496944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Hay cuatro </a:t>
            </a:r>
            <a:r>
              <a:rPr lang="es-ES_tradnl" dirty="0"/>
              <a:t>escenarios que describen el posible estado </a:t>
            </a:r>
            <a:r>
              <a:rPr lang="es-ES_tradnl" dirty="0" smtClean="0"/>
              <a:t>de un dispositivo:</a:t>
            </a:r>
            <a:endParaRPr lang="es-ES_tradnl" dirty="0"/>
          </a:p>
          <a:p>
            <a:endParaRPr lang="es-ES_tradnl" dirty="0"/>
          </a:p>
          <a:p>
            <a:r>
              <a:rPr lang="es-ES_tradnl" dirty="0" smtClean="0"/>
              <a:t>Versión reciente del PLAY está instalada </a:t>
            </a:r>
            <a:r>
              <a:rPr lang="es-ES_tradnl" dirty="0"/>
              <a:t>y el </a:t>
            </a:r>
            <a:r>
              <a:rPr lang="es-ES_tradnl" dirty="0" err="1" smtClean="0"/>
              <a:t>GPlayServices</a:t>
            </a:r>
            <a:r>
              <a:rPr lang="es-ES_tradnl" dirty="0" smtClean="0"/>
              <a:t>-APK más reciente ha sido descargado.</a:t>
            </a:r>
          </a:p>
          <a:p>
            <a:endParaRPr lang="es-ES_tradnl" dirty="0"/>
          </a:p>
          <a:p>
            <a:r>
              <a:rPr lang="es-ES_tradnl" dirty="0"/>
              <a:t>V</a:t>
            </a:r>
            <a:r>
              <a:rPr lang="es-ES_tradnl" dirty="0" smtClean="0"/>
              <a:t>ersión </a:t>
            </a:r>
            <a:r>
              <a:rPr lang="es-ES_tradnl" dirty="0"/>
              <a:t>reciente </a:t>
            </a:r>
            <a:r>
              <a:rPr lang="es-ES_tradnl" dirty="0" smtClean="0"/>
              <a:t>del PLAY </a:t>
            </a:r>
            <a:r>
              <a:rPr lang="es-ES_tradnl" dirty="0"/>
              <a:t>pero el </a:t>
            </a:r>
            <a:r>
              <a:rPr lang="es-ES_tradnl" dirty="0" err="1"/>
              <a:t>GPlayServices</a:t>
            </a:r>
            <a:r>
              <a:rPr lang="es-ES_tradnl" dirty="0"/>
              <a:t>-APK más reciente </a:t>
            </a:r>
            <a:r>
              <a:rPr lang="es-ES_tradnl" dirty="0" smtClean="0"/>
              <a:t>no </a:t>
            </a:r>
            <a:r>
              <a:rPr lang="es-ES_tradnl" dirty="0"/>
              <a:t>se ha descargado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V</a:t>
            </a:r>
            <a:r>
              <a:rPr lang="es-ES_tradnl" dirty="0" smtClean="0"/>
              <a:t>ersión vieja del PLAY.</a:t>
            </a:r>
          </a:p>
          <a:p>
            <a:endParaRPr lang="es-ES_tradnl" dirty="0"/>
          </a:p>
          <a:p>
            <a:r>
              <a:rPr lang="es-ES_tradnl" dirty="0" smtClean="0"/>
              <a:t>Sin versión del PLAY.</a:t>
            </a:r>
          </a:p>
          <a:p>
            <a:endParaRPr lang="es-ES_tradnl" dirty="0"/>
          </a:p>
          <a:p>
            <a:r>
              <a:rPr lang="es-ES_tradnl" dirty="0" smtClean="0"/>
              <a:t>El primer escenario es </a:t>
            </a:r>
            <a:r>
              <a:rPr lang="es-ES_tradnl" dirty="0"/>
              <a:t>el escenario de éxito y es </a:t>
            </a:r>
            <a:r>
              <a:rPr lang="es-ES_tradnl" dirty="0" smtClean="0"/>
              <a:t>el </a:t>
            </a:r>
            <a:r>
              <a:rPr lang="es-ES_tradnl" dirty="0"/>
              <a:t>más común.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Sin </a:t>
            </a:r>
            <a:r>
              <a:rPr lang="es-ES_tradnl" dirty="0"/>
              <a:t>embargo, debido a que los otros escenarios aún pueden ocurrir, </a:t>
            </a:r>
            <a:r>
              <a:rPr lang="es-ES_tradnl" dirty="0" smtClean="0"/>
              <a:t>debemos comprobar el escenario en cada dispositivo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6452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848872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El SDK de Google </a:t>
            </a:r>
            <a:r>
              <a:rPr lang="es-ES_tradnl" dirty="0" err="1"/>
              <a:t>Analytics</a:t>
            </a:r>
            <a:r>
              <a:rPr lang="es-ES_tradnl" dirty="0"/>
              <a:t> </a:t>
            </a:r>
            <a:r>
              <a:rPr lang="es-ES_tradnl" dirty="0" smtClean="0"/>
              <a:t>hace </a:t>
            </a:r>
            <a:r>
              <a:rPr lang="es-ES_tradnl" dirty="0"/>
              <a:t>que sea fácil para los desarrolladores </a:t>
            </a:r>
            <a:r>
              <a:rPr lang="es-ES_tradnl" dirty="0" smtClean="0"/>
              <a:t>recopilar </a:t>
            </a:r>
            <a:r>
              <a:rPr lang="es-ES_tradnl" dirty="0"/>
              <a:t>datos </a:t>
            </a:r>
            <a:r>
              <a:rPr lang="es-ES_tradnl" dirty="0" smtClean="0"/>
              <a:t>de </a:t>
            </a:r>
            <a:r>
              <a:rPr lang="es-ES_tradnl" dirty="0"/>
              <a:t>los usuarios de sus aplicaciones. 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Podemos utilizar </a:t>
            </a:r>
            <a:r>
              <a:rPr lang="es-ES_tradnl" dirty="0"/>
              <a:t>los informes de Google </a:t>
            </a:r>
            <a:r>
              <a:rPr lang="es-ES_tradnl" dirty="0" err="1"/>
              <a:t>Analytics</a:t>
            </a:r>
            <a:r>
              <a:rPr lang="es-ES_tradnl" dirty="0"/>
              <a:t> para medir:</a:t>
            </a:r>
          </a:p>
          <a:p>
            <a:endParaRPr lang="es-ES_tradnl" dirty="0"/>
          </a:p>
          <a:p>
            <a:r>
              <a:rPr lang="es-ES_tradnl" dirty="0" smtClean="0"/>
              <a:t>	El </a:t>
            </a:r>
            <a:r>
              <a:rPr lang="es-ES_tradnl" dirty="0"/>
              <a:t>número de usuarios activos utilizan sus aplicaciones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	Desde </a:t>
            </a:r>
            <a:r>
              <a:rPr lang="es-ES_tradnl" dirty="0"/>
              <a:t>qué lugar del mundo se está utilizando la aplicación.</a:t>
            </a:r>
          </a:p>
          <a:p>
            <a:endParaRPr lang="es-ES_tradnl" dirty="0" smtClean="0"/>
          </a:p>
          <a:p>
            <a:r>
              <a:rPr lang="es-ES_tradnl" dirty="0"/>
              <a:t>	</a:t>
            </a:r>
            <a:r>
              <a:rPr lang="es-ES_tradnl" dirty="0" smtClean="0"/>
              <a:t>La </a:t>
            </a:r>
            <a:r>
              <a:rPr lang="es-ES_tradnl" dirty="0"/>
              <a:t>adopción y el uso de funciones específicas.</a:t>
            </a:r>
          </a:p>
          <a:p>
            <a:endParaRPr lang="es-ES_tradnl" dirty="0" smtClean="0"/>
          </a:p>
          <a:p>
            <a:r>
              <a:rPr lang="es-ES_tradnl" dirty="0"/>
              <a:t>	</a:t>
            </a:r>
            <a:r>
              <a:rPr lang="es-ES_tradnl" dirty="0" smtClean="0"/>
              <a:t>Los errores y </a:t>
            </a:r>
            <a:r>
              <a:rPr lang="es-ES_tradnl" dirty="0"/>
              <a:t>las excepciones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	L</a:t>
            </a:r>
            <a:r>
              <a:rPr lang="es-ES" dirty="0" smtClean="0"/>
              <a:t>a</a:t>
            </a:r>
            <a:r>
              <a:rPr lang="es-ES_tradnl" dirty="0" smtClean="0"/>
              <a:t>s compras </a:t>
            </a:r>
            <a:r>
              <a:rPr lang="es-ES_tradnl" dirty="0"/>
              <a:t>en la </a:t>
            </a:r>
            <a:r>
              <a:rPr lang="es-ES_tradnl" dirty="0" smtClean="0"/>
              <a:t>aplicación.</a:t>
            </a:r>
          </a:p>
          <a:p>
            <a:endParaRPr lang="es-ES_tradnl" dirty="0" smtClean="0"/>
          </a:p>
          <a:p>
            <a:r>
              <a:rPr lang="es-ES_tradnl" dirty="0" smtClean="0"/>
              <a:t>Google </a:t>
            </a:r>
            <a:r>
              <a:rPr lang="es-ES_tradnl" dirty="0" err="1"/>
              <a:t>Analytics</a:t>
            </a:r>
            <a:r>
              <a:rPr lang="es-ES_tradnl" dirty="0"/>
              <a:t> proporciona una poderosa plataforma para medir y optimizar todos sus esfuerzos de marketing de aplicaciones.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347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Descargar el SDK.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95536" y="1988840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/analytics/</a:t>
            </a:r>
            <a:r>
              <a:rPr lang="en-US" dirty="0" err="1"/>
              <a:t>devguides</a:t>
            </a:r>
            <a:r>
              <a:rPr lang="en-US" dirty="0"/>
              <a:t>/collection/android/resources</a:t>
            </a:r>
            <a:endParaRPr lang="es-ES" dirty="0"/>
          </a:p>
        </p:txBody>
      </p:sp>
      <p:pic>
        <p:nvPicPr>
          <p:cNvPr id="4" name="Imagen 3" descr="Captura de pantalla 2013-06-12 a la(s) 09.51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96952"/>
            <a:ext cx="8100392" cy="22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1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34076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Permisos requeridos.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80928"/>
            <a:ext cx="8100392" cy="73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1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7624" y="1484784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Permisos requeridos.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8100392" cy="73164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51520" y="3861048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Configuración.</a:t>
            </a:r>
          </a:p>
          <a:p>
            <a:endParaRPr lang="es-ES_tradnl" dirty="0"/>
          </a:p>
          <a:p>
            <a:r>
              <a:rPr lang="es-ES_tradnl" dirty="0" smtClean="0"/>
              <a:t>/res/</a:t>
            </a:r>
            <a:r>
              <a:rPr lang="es-ES_tradnl" dirty="0" err="1" smtClean="0"/>
              <a:t>values</a:t>
            </a:r>
            <a:r>
              <a:rPr lang="es-ES_tradnl" dirty="0" smtClean="0"/>
              <a:t>/</a:t>
            </a:r>
            <a:r>
              <a:rPr lang="es-ES_tradnl" dirty="0" err="1" smtClean="0"/>
              <a:t>analytics.xml</a:t>
            </a:r>
            <a:endParaRPr lang="es-ES" dirty="0"/>
          </a:p>
        </p:txBody>
      </p:sp>
      <p:pic>
        <p:nvPicPr>
          <p:cNvPr id="3" name="Imagen 2" descr="Captura de pantalla 2013-06-12 a la(s) 10.00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04" y="3573016"/>
            <a:ext cx="621240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887011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8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Configuración. Web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2411760" y="1988840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/analytics/web/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755576" y="3068960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Configuración. Crear un perfil</a:t>
            </a:r>
            <a:endParaRPr lang="es-ES" dirty="0"/>
          </a:p>
        </p:txBody>
      </p:sp>
      <p:pic>
        <p:nvPicPr>
          <p:cNvPr id="6" name="Imagen 5" descr="Captura de pantalla 2013-06-12 a la(s) 10.06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12976"/>
            <a:ext cx="4517383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1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Configuración. Web</a:t>
            </a:r>
            <a:endParaRPr lang="es-ES" dirty="0"/>
          </a:p>
        </p:txBody>
      </p:sp>
      <p:pic>
        <p:nvPicPr>
          <p:cNvPr id="2" name="Imagen 1" descr="Captura de pantalla 2013-06-12 a la(s) 10.08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844823"/>
            <a:ext cx="5184576" cy="47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0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Configuración. Web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76872"/>
            <a:ext cx="650753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8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Configuración. Web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2856"/>
            <a:ext cx="737109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395536" y="908720"/>
            <a:ext cx="6192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err="1" smtClean="0"/>
              <a:t>Analytics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7</a:t>
            </a:r>
            <a:endParaRPr lang="es-ES" sz="100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title"/>
          </p:nvPr>
        </p:nvSpPr>
        <p:spPr>
          <a:xfrm>
            <a:off x="3851920" y="404664"/>
            <a:ext cx="5039741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Google Play </a:t>
            </a:r>
            <a:r>
              <a:rPr lang="es-ES" sz="3200" dirty="0" err="1" smtClean="0">
                <a:solidFill>
                  <a:schemeClr val="tx1"/>
                </a:solidFill>
                <a:latin typeface="Helvetica" pitchFamily="2" charset="0"/>
              </a:rPr>
              <a:t>Services</a:t>
            </a:r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 I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55576" y="1412776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Activar </a:t>
            </a:r>
            <a:r>
              <a:rPr lang="es-ES_tradnl" dirty="0" err="1" smtClean="0"/>
              <a:t>Analytics</a:t>
            </a:r>
            <a:endParaRPr lang="es-ES" dirty="0"/>
          </a:p>
        </p:txBody>
      </p:sp>
      <p:pic>
        <p:nvPicPr>
          <p:cNvPr id="3" name="Imagen 2" descr="Captura de pantalla 2013-06-12 a la(s) 10.13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60848"/>
            <a:ext cx="73025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6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9057</TotalTime>
  <Words>4010</Words>
  <Application>Microsoft Macintosh PowerPoint</Application>
  <PresentationFormat>Presentación en pantalla (4:3)</PresentationFormat>
  <Paragraphs>764</Paragraphs>
  <Slides>112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112</vt:i4>
      </vt:variant>
    </vt:vector>
  </HeadingPairs>
  <TitlesOfParts>
    <vt:vector size="113" baseType="lpstr">
      <vt:lpstr>Diseño predeterminado</vt:lpstr>
      <vt:lpstr>Presentación de PowerPoint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  <vt:lpstr>Google Play Services I</vt:lpstr>
    </vt:vector>
  </TitlesOfParts>
  <Company>comunica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ivan garceran</dc:creator>
  <cp:lastModifiedBy>centic</cp:lastModifiedBy>
  <cp:revision>347</cp:revision>
  <dcterms:created xsi:type="dcterms:W3CDTF">2006-09-07T08:52:47Z</dcterms:created>
  <dcterms:modified xsi:type="dcterms:W3CDTF">2013-07-02T07:42:02Z</dcterms:modified>
</cp:coreProperties>
</file>